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 id="2147483684" r:id="rId3"/>
  </p:sldMasterIdLst>
  <p:notesMasterIdLst>
    <p:notesMasterId r:id="rId42"/>
  </p:notesMasterIdLst>
  <p:sldIdLst>
    <p:sldId id="297" r:id="rId4"/>
    <p:sldId id="327" r:id="rId5"/>
    <p:sldId id="328" r:id="rId6"/>
    <p:sldId id="742" r:id="rId7"/>
    <p:sldId id="940" r:id="rId8"/>
    <p:sldId id="6137" r:id="rId9"/>
    <p:sldId id="4584" r:id="rId10"/>
    <p:sldId id="256" r:id="rId11"/>
    <p:sldId id="257" r:id="rId12"/>
    <p:sldId id="258" r:id="rId13"/>
    <p:sldId id="260" r:id="rId14"/>
    <p:sldId id="6138" r:id="rId15"/>
    <p:sldId id="261" r:id="rId16"/>
    <p:sldId id="263" r:id="rId17"/>
    <p:sldId id="266" r:id="rId18"/>
    <p:sldId id="267" r:id="rId19"/>
    <p:sldId id="268" r:id="rId20"/>
    <p:sldId id="269" r:id="rId21"/>
    <p:sldId id="264" r:id="rId22"/>
    <p:sldId id="270" r:id="rId23"/>
    <p:sldId id="271" r:id="rId24"/>
    <p:sldId id="272" r:id="rId25"/>
    <p:sldId id="274" r:id="rId26"/>
    <p:sldId id="275" r:id="rId27"/>
    <p:sldId id="276" r:id="rId28"/>
    <p:sldId id="277" r:id="rId29"/>
    <p:sldId id="278" r:id="rId30"/>
    <p:sldId id="280" r:id="rId31"/>
    <p:sldId id="282" r:id="rId32"/>
    <p:sldId id="283" r:id="rId33"/>
    <p:sldId id="284" r:id="rId34"/>
    <p:sldId id="285" r:id="rId35"/>
    <p:sldId id="286" r:id="rId36"/>
    <p:sldId id="289" r:id="rId37"/>
    <p:sldId id="292" r:id="rId38"/>
    <p:sldId id="294" r:id="rId39"/>
    <p:sldId id="295" r:id="rId40"/>
    <p:sldId id="296"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Proxima Nova" panose="020B0604020202020204" charset="0"/>
      <p:regular r:id="rId47"/>
      <p:bold r:id="rId48"/>
      <p:italic r:id="rId49"/>
      <p:boldItalic r:id="rId50"/>
    </p:embeddedFont>
    <p:embeddedFont>
      <p:font typeface="Raleway" pitchFamily="2" charset="0"/>
      <p:regular r:id="rId51"/>
      <p:bold r:id="rId52"/>
      <p:italic r:id="rId53"/>
      <p:boldItalic r:id="rId54"/>
    </p:embeddedFont>
    <p:embeddedFont>
      <p:font typeface="Source Sans Pro" panose="020B0503030403020204" pitchFamily="34"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2F0AE76-7D4B-BDBA-3B4E-7A31C0CBCC3A}" name="LauraJChidlow" initials="L" userId="S::5392119648@GSA.GOV::0eaa0361-4d4c-4736-8510-38241a1adedf" providerId="AD"/>
  <p188:author id="{2709178F-831E-9B4F-1E08-7313C7AD46F0}" name="DanielleJLeonhardt" initials="D" userId="S::7378895987@GSA.GOV::278d7a8f-7738-4365-98e4-2e6cdc71042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1A53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46"/>
    <p:restoredTop sz="93792" autoAdjust="0"/>
  </p:normalViewPr>
  <p:slideViewPr>
    <p:cSldViewPr snapToGrid="0">
      <p:cViewPr varScale="1">
        <p:scale>
          <a:sx n="83" d="100"/>
          <a:sy n="83" d="100"/>
        </p:scale>
        <p:origin x="680" y="52"/>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microsoft.com/office/2018/10/relationships/authors" Target="author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5" Type="http://schemas.openxmlformats.org/officeDocument/2006/relationships/slide" Target="slides/slide2.xml"/><Relationship Id="rId61" Type="http://schemas.openxmlformats.org/officeDocument/2006/relationships/theme" Target="theme/theme1.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8" Type="http://schemas.openxmlformats.org/officeDocument/2006/relationships/slide" Target="slides/slide5.xml"/><Relationship Id="rId51" Type="http://schemas.openxmlformats.org/officeDocument/2006/relationships/font" Target="fonts/font9.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4.fntdata"/><Relationship Id="rId59"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12.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s>
</file>

<file path=ppt/media/image1.png>
</file>

<file path=ppt/media/image10.jpe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www.nature.com/articles/ng.2764"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Hello, I’m David</a:t>
            </a:r>
            <a:r>
              <a:rPr lang="en-US" sz="1200" baseline="0" dirty="0"/>
              <a:t> Miller. I’m an program director at the national cancer institute, one of the 27 institutes and centers that make up the NIH.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aseline="0" dirty="0"/>
              <a:t>I manage a portfolio of extramural research grants in mathematical modeling &amp; computational methods, and over the years I’ve been involved in a number of software &amp; technology development programs both at NCI and across NIH. Today I’m briefly highlighting how the NCI has approached encouraging UX design practices in the development of biomedical software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aseline="0" dirty="0"/>
              <a:t>I should clarify that UX at the NCI is much broader than the extramural research software I’ll touch on here,… for instance there are a number of teams internally at the NCI who work on UX and usability of NCI software, websites, and various internal and externally facing tools.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C951D106-C4A0-304A-A269-B955FCAB52EC}" type="slidenum">
              <a:rPr lang="en-US" smtClean="0"/>
              <a:t>1</a:t>
            </a:fld>
            <a:endParaRPr lang="en-US"/>
          </a:p>
        </p:txBody>
      </p:sp>
    </p:spTree>
    <p:extLst>
      <p:ext uri="{BB962C8B-B14F-4D97-AF65-F5344CB8AC3E}">
        <p14:creationId xmlns:p14="http://schemas.microsoft.com/office/powerpoint/2010/main" val="12219895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212bf0b6f88_1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212bf0b6f88_1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2b4652de2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22b4652de2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increasing</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2b4652de2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22b4652de2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increasing</a:t>
            </a:r>
            <a:endParaRPr/>
          </a:p>
        </p:txBody>
      </p:sp>
    </p:spTree>
    <p:extLst>
      <p:ext uri="{BB962C8B-B14F-4D97-AF65-F5344CB8AC3E}">
        <p14:creationId xmlns:p14="http://schemas.microsoft.com/office/powerpoint/2010/main" val="39222320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2c7e3c27d5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2c7e3c27d5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2bf0b6f8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12bf0b6f8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This cover has been designed using images from </a:t>
            </a:r>
            <a:r>
              <a:rPr lang="en-US" dirty="0" err="1"/>
              <a:t>Flaticon.com</a:t>
            </a:r>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2c7e3c27d5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2c7e3c27d5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2c7e3c27d5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2c7e3c27d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12bf0b6f88_22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12bf0b6f88_22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212bf0b6f88_26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212bf0b6f88_26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212bf0b6f88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212bf0b6f8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https://www.nature.com/articles/ng.2764</a:t>
            </a:r>
            <a:r>
              <a:rPr lang="en" dirty="0"/>
              <a:t>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None/>
              <a:tabLst/>
              <a:defRPr/>
            </a:pPr>
            <a:r>
              <a:rPr lang="en-US" sz="1200" b="0" i="0" kern="1200" baseline="0" dirty="0">
                <a:solidFill>
                  <a:schemeClr val="tx1"/>
                </a:solidFill>
                <a:effectLst/>
                <a:latin typeface="+mn-lt"/>
                <a:ea typeface="+mn-ea"/>
                <a:cs typeface="+mn-cs"/>
              </a:rPr>
              <a:t>Now, the NCI supports research grants that cover nearly all aspects of Cancer research, from basic science and biology research, to</a:t>
            </a:r>
          </a:p>
          <a:p>
            <a:pPr marL="0" marR="0" indent="0" algn="l" defTabSz="914400" rtl="0" eaLnBrk="1" fontAlgn="auto" latinLnBrk="0" hangingPunct="1">
              <a:lnSpc>
                <a:spcPct val="100000"/>
              </a:lnSpc>
              <a:spcBef>
                <a:spcPts val="0"/>
              </a:spcBef>
              <a:spcAft>
                <a:spcPts val="0"/>
              </a:spcAft>
              <a:buClrTx/>
              <a:buSzTx/>
              <a:buNone/>
              <a:tabLst/>
              <a:defRPr/>
            </a:pPr>
            <a:r>
              <a:rPr lang="en-US" sz="1200" b="0" i="0" kern="1200" baseline="0" dirty="0">
                <a:solidFill>
                  <a:schemeClr val="tx1"/>
                </a:solidFill>
                <a:effectLst/>
                <a:latin typeface="+mn-lt"/>
                <a:ea typeface="+mn-ea"/>
                <a:cs typeface="+mn-cs"/>
              </a:rPr>
              <a:t>Clinical research on diagnosis &amp; treatments and on up through population-level studies and how to support patient &amp; family emotional needs. </a:t>
            </a:r>
          </a:p>
          <a:p>
            <a:pPr marL="0" marR="0" indent="0" algn="l" defTabSz="914400" rtl="0" eaLnBrk="1" fontAlgn="auto" latinLnBrk="0" hangingPunct="1">
              <a:lnSpc>
                <a:spcPct val="100000"/>
              </a:lnSpc>
              <a:spcBef>
                <a:spcPts val="0"/>
              </a:spcBef>
              <a:spcAft>
                <a:spcPts val="0"/>
              </a:spcAft>
              <a:buClrTx/>
              <a:buSzTx/>
              <a:buNone/>
              <a:tabLst/>
              <a:defRPr/>
            </a:pPr>
            <a:r>
              <a:rPr lang="en-US" sz="1200" b="0" i="0" kern="1200" baseline="0" dirty="0">
                <a:solidFill>
                  <a:schemeClr val="tx1"/>
                </a:solidFill>
                <a:effectLst/>
                <a:latin typeface="+mn-lt"/>
                <a:ea typeface="+mn-ea"/>
                <a:cs typeface="+mn-cs"/>
              </a:rPr>
              <a:t>Now, a key to all of these areas are software tools, computational methods, and technologies that enable the research. </a:t>
            </a:r>
          </a:p>
          <a:p>
            <a:pPr marL="158750" indent="0">
              <a:buNone/>
            </a:pPr>
            <a:r>
              <a:rPr lang="en-US" sz="1200" b="0" i="0" kern="1200" baseline="0" dirty="0">
                <a:solidFill>
                  <a:schemeClr val="tx1"/>
                </a:solidFill>
                <a:effectLst/>
                <a:latin typeface="+mn-lt"/>
                <a:ea typeface="+mn-ea"/>
                <a:cs typeface="+mn-cs"/>
              </a:rPr>
              <a:t>---</a:t>
            </a:r>
          </a:p>
          <a:p>
            <a:pPr marL="158750" indent="0">
              <a:buNone/>
            </a:pPr>
            <a:endParaRPr lang="en-US" sz="1200" b="0" i="0" kern="1200" baseline="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951D106-C4A0-304A-A269-B955FCAB52EC}" type="slidenum">
              <a:rPr lang="en-US" smtClean="0"/>
              <a:t>2</a:t>
            </a:fld>
            <a:endParaRPr lang="en-US"/>
          </a:p>
        </p:txBody>
      </p:sp>
    </p:spTree>
    <p:extLst>
      <p:ext uri="{BB962C8B-B14F-4D97-AF65-F5344CB8AC3E}">
        <p14:creationId xmlns:p14="http://schemas.microsoft.com/office/powerpoint/2010/main" val="936380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212bf0b6f88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212bf0b6f88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212bf0b6f88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212bf0b6f88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050" dirty="0"/>
              <a:t>This cover has been designed using images from </a:t>
            </a:r>
            <a:r>
              <a:rPr lang="en-US" sz="1050" dirty="0" err="1"/>
              <a:t>Flaticon.com</a:t>
            </a:r>
            <a:endParaRPr lang="en-US" sz="1050" dirty="0"/>
          </a:p>
          <a:p>
            <a:pPr marL="0" lvl="0" indent="0" algn="l" rtl="0">
              <a:spcBef>
                <a:spcPts val="0"/>
              </a:spcBef>
              <a:spcAft>
                <a:spcPts val="0"/>
              </a:spcAft>
              <a:buNone/>
            </a:pPr>
            <a:endParaRPr sz="1050" dirty="0">
              <a:solidFill>
                <a:srgbClr val="5F7D95"/>
              </a:solidFill>
              <a:highlight>
                <a:srgbClr val="FFFFFF"/>
              </a:highlight>
              <a:latin typeface="Proxima Nova"/>
              <a:ea typeface="Proxima Nova"/>
              <a:cs typeface="Proxima Nova"/>
              <a:sym typeface="Proxima Nova"/>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212bf0b6f88_26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12bf0b6f88_26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dirty="0">
                <a:solidFill>
                  <a:srgbClr val="5F7D95"/>
                </a:solidFill>
                <a:highlight>
                  <a:srgbClr val="FFFFFF"/>
                </a:highlight>
                <a:latin typeface="Proxima Nova"/>
                <a:ea typeface="Proxima Nova"/>
                <a:cs typeface="Proxima Nova"/>
                <a:sym typeface="Proxima Nova"/>
              </a:rPr>
              <a:t>This cover has been designed using images from </a:t>
            </a:r>
            <a:r>
              <a:rPr lang="en" sz="1050" dirty="0" err="1">
                <a:solidFill>
                  <a:srgbClr val="5F7D95"/>
                </a:solidFill>
                <a:highlight>
                  <a:srgbClr val="FFFFFF"/>
                </a:highlight>
                <a:latin typeface="Proxima Nova"/>
                <a:ea typeface="Proxima Nova"/>
                <a:cs typeface="Proxima Nova"/>
                <a:sym typeface="Proxima Nova"/>
              </a:rPr>
              <a:t>Flaticon.com</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212bf0b6f88_26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212bf0b6f88_26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212bf0b6f88_26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212bf0b6f88_26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212bf0b6f88_26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212bf0b6f88_26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212bf0b6f88_26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212bf0b6f88_26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212bf0b6f88_26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212bf0b6f88_26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50" dirty="0">
                <a:solidFill>
                  <a:srgbClr val="5F7D95"/>
                </a:solidFill>
                <a:highlight>
                  <a:srgbClr val="FFFFFF"/>
                </a:highlight>
                <a:latin typeface="Proxima Nova"/>
                <a:ea typeface="Proxima Nova"/>
                <a:cs typeface="Proxima Nova"/>
                <a:sym typeface="Proxima Nova"/>
              </a:rPr>
              <a:t>This cover has been designed using images from </a:t>
            </a:r>
            <a:r>
              <a:rPr lang="en" sz="1050" dirty="0" err="1">
                <a:solidFill>
                  <a:srgbClr val="5F7D95"/>
                </a:solidFill>
                <a:highlight>
                  <a:srgbClr val="FFFFFF"/>
                </a:highlight>
                <a:latin typeface="Proxima Nova"/>
                <a:ea typeface="Proxima Nova"/>
                <a:cs typeface="Proxima Nova"/>
                <a:sym typeface="Proxima Nova"/>
              </a:rPr>
              <a:t>Flaticon.com</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12bf0b6f88_1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12bf0b6f88_1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12bf0b6f88_1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12bf0b6f88_12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lvl="0" indent="0">
              <a:buNone/>
            </a:pPr>
            <a:r>
              <a:rPr lang="en-US" dirty="0"/>
              <a:t>This is a slide use when I’m talking to the game developers, but the point remains the same that many, if not all,</a:t>
            </a:r>
            <a:r>
              <a:rPr lang="en-US" baseline="0" dirty="0"/>
              <a:t> of </a:t>
            </a:r>
            <a:r>
              <a:rPr lang="en-US" dirty="0"/>
              <a:t>the data management and methods development challenges that exist for general software development </a:t>
            </a:r>
            <a:r>
              <a:rPr lang="en-US" baseline="0" dirty="0"/>
              <a:t>also exist for biomedical research. </a:t>
            </a:r>
          </a:p>
          <a:p>
            <a:pPr marL="158750" lvl="0" indent="0">
              <a:buNone/>
            </a:pPr>
            <a:r>
              <a:rPr lang="en-US" baseline="0" dirty="0"/>
              <a:t>The technologies and expertise needed to address software development, data management, project management and collaboration are all relevant toward addressing biomedical research challenges. </a:t>
            </a:r>
          </a:p>
          <a:p>
            <a:pPr marL="158750" lvl="0" indent="0">
              <a:buNone/>
            </a:pPr>
            <a:r>
              <a:rPr lang="en-US" sz="1200" baseline="0" dirty="0"/>
              <a:t>Now, </a:t>
            </a:r>
            <a:r>
              <a:rPr lang="en-US" sz="1200" dirty="0"/>
              <a:t>I am a huge advocate for multi disciplinary research…. for practitioners to reach across aisles, bringing their expertise to biomedical research and likewise for biomedical researchers to recruit in expertise from other fields including UX, user centered design, data visualization, and game development. </a:t>
            </a:r>
          </a:p>
          <a:p>
            <a:pPr marL="158750" lvl="0" indent="0">
              <a:buNone/>
            </a:pPr>
            <a:r>
              <a:rPr lang="en-US" sz="1200" baseline="0" dirty="0"/>
              <a:t>---</a:t>
            </a:r>
            <a:endParaRPr lang="en-US" baseline="0" dirty="0"/>
          </a:p>
        </p:txBody>
      </p:sp>
      <p:sp>
        <p:nvSpPr>
          <p:cNvPr id="4" name="Slide Number Placeholder 3"/>
          <p:cNvSpPr>
            <a:spLocks noGrp="1"/>
          </p:cNvSpPr>
          <p:nvPr>
            <p:ph type="sldNum" sz="quarter" idx="10"/>
          </p:nvPr>
        </p:nvSpPr>
        <p:spPr/>
        <p:txBody>
          <a:bodyPr/>
          <a:lstStyle/>
          <a:p>
            <a:fld id="{C951D106-C4A0-304A-A269-B955FCAB52EC}" type="slidenum">
              <a:rPr lang="en-US" smtClean="0"/>
              <a:t>3</a:t>
            </a:fld>
            <a:endParaRPr lang="en-US"/>
          </a:p>
        </p:txBody>
      </p:sp>
    </p:spTree>
    <p:extLst>
      <p:ext uri="{BB962C8B-B14F-4D97-AF65-F5344CB8AC3E}">
        <p14:creationId xmlns:p14="http://schemas.microsoft.com/office/powerpoint/2010/main" val="8483534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2b2bd494c5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2b2bd494c5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212bf0b6f88_26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212bf0b6f88_26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12bf0b6f88_26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12bf0b6f88_26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2b2bd494c5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2b2bd494c5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10 usability heuristics from https://</a:t>
            </a:r>
            <a:r>
              <a:rPr lang="en-US" dirty="0" err="1"/>
              <a:t>www.interaction-design.org</a:t>
            </a:r>
            <a:r>
              <a:rPr lang="en-US" dirty="0"/>
              <a:t>/literature/topics/heuristic-evaluation</a:t>
            </a: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12bf0b6f88_26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12bf0b6f88_26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22c7e3c27d5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2c7e3c27d5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212bf0b6f88_26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212bf0b6f88_26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22b2bd494c5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22b2bd494c5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212bf0b6f88_4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212bf0b6f88_4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Interestingly also at an educational technologies expo run by the department of education, I had a series of conversations discussing how much of the software development supported by the NCI did not at the time incorporate user centered design or UX approaches in their software development plan. Result of this was that sometimes not always but sometimes tools that were highly fit for purpose were not as well suited to the target audience of users as the researchers intended. My division at the national cancer institute was able to support a two day workshop a few years ago to explore the UX design challenges and opportunities relevant to cancer informatics software development, how to bring in such expertise earlier into the development lifecycle of NCI supportive tools, as well as how to encourage sustainable collaborations between tall developers and UX practitioners. </a:t>
            </a:r>
          </a:p>
          <a:p>
            <a:pPr marL="158750" indent="0">
              <a:buNone/>
            </a:pPr>
            <a:r>
              <a:rPr lang="en-US" dirty="0"/>
              <a:t>---</a:t>
            </a:r>
          </a:p>
        </p:txBody>
      </p:sp>
      <p:sp>
        <p:nvSpPr>
          <p:cNvPr id="4" name="Slide Number Placeholder 3"/>
          <p:cNvSpPr>
            <a:spLocks noGrp="1"/>
          </p:cNvSpPr>
          <p:nvPr>
            <p:ph type="sldNum" sz="quarter" idx="5"/>
          </p:nvPr>
        </p:nvSpPr>
        <p:spPr/>
        <p:txBody>
          <a:bodyPr/>
          <a:lstStyle/>
          <a:p>
            <a:fld id="{C951D106-C4A0-304A-A269-B955FCAB52EC}" type="slidenum">
              <a:rPr lang="en-US" smtClean="0"/>
              <a:t>4</a:t>
            </a:fld>
            <a:endParaRPr lang="en-US"/>
          </a:p>
        </p:txBody>
      </p:sp>
    </p:spTree>
    <p:extLst>
      <p:ext uri="{BB962C8B-B14F-4D97-AF65-F5344CB8AC3E}">
        <p14:creationId xmlns:p14="http://schemas.microsoft.com/office/powerpoint/2010/main" val="39417613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 important internal outcome from the 2019 workshop was adjustment in the language used in NCI funding opportunities, specifically those in the NCI’s “informatics tools for cancer research” program. These funding opportunities fund the development of cancer research software across the full development lifecycle – from simple algorithms to large software tools. The language in these funding announcements now include expectations for applicants to address the user experience design of the software tools and the developers plans for obtaining targeted user feedback during tool development.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Another way to put this is that the NCI does not dictate how research grant applicants should develop their proposed software tools (that’s up the researchers), however this NCI program does require applicants to describe their plan for developing software tools that people will actually want to use, and be able to use effectively.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p:txBody>
      </p:sp>
      <p:sp>
        <p:nvSpPr>
          <p:cNvPr id="4" name="Slide Number Placeholder 3"/>
          <p:cNvSpPr>
            <a:spLocks noGrp="1"/>
          </p:cNvSpPr>
          <p:nvPr>
            <p:ph type="sldNum" sz="quarter" idx="5"/>
          </p:nvPr>
        </p:nvSpPr>
        <p:spPr/>
        <p:txBody>
          <a:bodyPr/>
          <a:lstStyle/>
          <a:p>
            <a:fld id="{C951D106-C4A0-304A-A269-B955FCAB52EC}" type="slidenum">
              <a:rPr lang="en-US" smtClean="0"/>
              <a:t>5</a:t>
            </a:fld>
            <a:endParaRPr lang="en-US"/>
          </a:p>
        </p:txBody>
      </p:sp>
    </p:spTree>
    <p:extLst>
      <p:ext uri="{BB962C8B-B14F-4D97-AF65-F5344CB8AC3E}">
        <p14:creationId xmlns:p14="http://schemas.microsoft.com/office/powerpoint/2010/main" val="24014683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Another outcome that I was delighted to see was that Mary and Nils, both at that workshop, went on to organize a session at the Pacific Biocomputing conference a couple years ago with more hands on advice and examples for practitioners in employing user centered design principles in computational biology research and software tool development.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p:txBody>
      </p:sp>
      <p:sp>
        <p:nvSpPr>
          <p:cNvPr id="4" name="Slide Number Placeholder 3"/>
          <p:cNvSpPr>
            <a:spLocks noGrp="1"/>
          </p:cNvSpPr>
          <p:nvPr>
            <p:ph type="sldNum" sz="quarter" idx="5"/>
          </p:nvPr>
        </p:nvSpPr>
        <p:spPr/>
        <p:txBody>
          <a:bodyPr/>
          <a:lstStyle/>
          <a:p>
            <a:fld id="{78B23E75-C233-4F6E-B807-9596FDF18A71}" type="slidenum">
              <a:rPr lang="en-US" smtClean="0"/>
              <a:t>6</a:t>
            </a:fld>
            <a:endParaRPr lang="en-US"/>
          </a:p>
        </p:txBody>
      </p:sp>
    </p:spTree>
    <p:extLst>
      <p:ext uri="{BB962C8B-B14F-4D97-AF65-F5344CB8AC3E}">
        <p14:creationId xmlns:p14="http://schemas.microsoft.com/office/powerpoint/2010/main" val="3253751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dirty="0"/>
              <a:t>Now back to this crossover of expertise…, </a:t>
            </a:r>
          </a:p>
          <a:p>
            <a:pPr marL="158750" indent="0">
              <a:buNone/>
            </a:pPr>
            <a:endParaRPr lang="en-US" sz="1100" dirty="0"/>
          </a:p>
          <a:p>
            <a:pPr marL="158750" indent="0">
              <a:buNone/>
            </a:pPr>
            <a:r>
              <a:rPr lang="en-US" sz="1100" dirty="0"/>
              <a:t>Over the past three years I’ve been fortunate to have the NCI Cancer Moonshot support a research grants and a series of interactive events whose purpose is to highlight exciting areas that intersect these fields, and that demonstrate (via public participation) that anyone with an interest can bring their expertise to cancer research. This slide has the set of virtual microlabs we ran in 2020 that served as inspiring conversations between cancer researchers and experts from visual arts, game development, virtual reality, and user experience design. Each of these and the series we ran more recently can be viewed at the </a:t>
            </a:r>
            <a:r>
              <a:rPr lang="en-US" sz="1100" dirty="0" err="1"/>
              <a:t>DataViz+Cancer</a:t>
            </a:r>
            <a:r>
              <a:rPr lang="en-US" sz="1100" dirty="0"/>
              <a:t> website. </a:t>
            </a:r>
          </a:p>
          <a:p>
            <a:pPr marL="158750" indent="0">
              <a:buNone/>
            </a:pPr>
            <a:r>
              <a:rPr lang="en-US" sz="1100" dirty="0"/>
              <a:t>---</a:t>
            </a:r>
          </a:p>
        </p:txBody>
      </p:sp>
      <p:sp>
        <p:nvSpPr>
          <p:cNvPr id="4" name="Slide Number Placeholder 3"/>
          <p:cNvSpPr>
            <a:spLocks noGrp="1"/>
          </p:cNvSpPr>
          <p:nvPr>
            <p:ph type="sldNum" sz="quarter" idx="5"/>
          </p:nvPr>
        </p:nvSpPr>
        <p:spPr/>
        <p:txBody>
          <a:bodyPr/>
          <a:lstStyle/>
          <a:p>
            <a:fld id="{F1459DD9-C07A-0F4A-BE38-5AFB42BB2A68}" type="slidenum">
              <a:rPr lang="en-US" smtClean="0"/>
              <a:t>7</a:t>
            </a:fld>
            <a:endParaRPr lang="en-US" dirty="0"/>
          </a:p>
        </p:txBody>
      </p:sp>
    </p:spTree>
    <p:extLst>
      <p:ext uri="{BB962C8B-B14F-4D97-AF65-F5344CB8AC3E}">
        <p14:creationId xmlns:p14="http://schemas.microsoft.com/office/powerpoint/2010/main" val="31251262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12bf0b6f88_1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80" name="Google Shape;180;g212bf0b6f88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12bf0b6f88_26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12bf0b6f88_26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457200" y="205979"/>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rgbClr val="205867"/>
              </a:buClr>
              <a:buSzPts val="1400"/>
              <a:buFont typeface="Calibri"/>
              <a:buNone/>
              <a:defRPr sz="4400" i="0" u="none" strike="noStrike" cap="none">
                <a:solidFill>
                  <a:srgbClr val="205867"/>
                </a:solidFill>
                <a:latin typeface="Calibri"/>
                <a:ea typeface="Calibri"/>
                <a:cs typeface="Calibri"/>
                <a:sym typeface="Calibri"/>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58" name="Google Shape;58;p14"/>
          <p:cNvSpPr txBox="1">
            <a:spLocks noGrp="1"/>
          </p:cNvSpPr>
          <p:nvPr>
            <p:ph type="body" idx="1"/>
          </p:nvPr>
        </p:nvSpPr>
        <p:spPr>
          <a:xfrm>
            <a:off x="457200" y="1200151"/>
            <a:ext cx="8229600" cy="3394500"/>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9" name="Google Shape;59;p14"/>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14"/>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p14"/>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2"/>
        <p:cNvGrpSpPr/>
        <p:nvPr/>
      </p:nvGrpSpPr>
      <p:grpSpPr>
        <a:xfrm>
          <a:off x="0" y="0"/>
          <a:ext cx="0" cy="0"/>
          <a:chOff x="0" y="0"/>
          <a:chExt cx="0" cy="0"/>
        </a:xfrm>
      </p:grpSpPr>
      <p:sp>
        <p:nvSpPr>
          <p:cNvPr id="63" name="Google Shape;63;p15"/>
          <p:cNvSpPr txBox="1">
            <a:spLocks noGrp="1"/>
          </p:cNvSpPr>
          <p:nvPr>
            <p:ph type="ctrTitle"/>
          </p:nvPr>
        </p:nvSpPr>
        <p:spPr>
          <a:xfrm>
            <a:off x="685800" y="1597829"/>
            <a:ext cx="7772400" cy="11025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Font typeface="Calibri"/>
              <a:buNone/>
              <a:defRPr sz="4400" i="0" u="none" strike="noStrike" cap="none">
                <a:latin typeface="Calibri"/>
                <a:ea typeface="Calibri"/>
                <a:cs typeface="Calibri"/>
                <a:sym typeface="Calibri"/>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64" name="Google Shape;64;p15"/>
          <p:cNvSpPr txBox="1">
            <a:spLocks noGrp="1"/>
          </p:cNvSpPr>
          <p:nvPr>
            <p:ph type="subTitle" idx="1"/>
          </p:nvPr>
        </p:nvSpPr>
        <p:spPr>
          <a:xfrm>
            <a:off x="1371600" y="2914650"/>
            <a:ext cx="6400800" cy="1314300"/>
          </a:xfrm>
          <a:prstGeom prst="rect">
            <a:avLst/>
          </a:prstGeom>
          <a:noFill/>
          <a:ln>
            <a:noFill/>
          </a:ln>
        </p:spPr>
        <p:txBody>
          <a:bodyPr spcFirstLastPara="1" wrap="square" lIns="91425" tIns="91425" rIns="91425" bIns="91425" anchor="t" anchorCtr="0">
            <a:noAutofit/>
          </a:bodyPr>
          <a:lstStyle>
            <a:lvl1pPr marL="0" marR="0" lvl="0" indent="0" algn="ctr" rtl="0">
              <a:spcBef>
                <a:spcPts val="64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spcAft>
                <a:spcPts val="0"/>
              </a:spcAft>
              <a:buClr>
                <a:srgbClr val="888888"/>
              </a:buClr>
              <a:buSzPts val="2800"/>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65" name="Google Shape;65;p15"/>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p15"/>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7" name="Google Shape;67;p15"/>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722313" y="3305176"/>
            <a:ext cx="7772400" cy="10215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Font typeface="Calibri"/>
              <a:buNone/>
              <a:defRPr sz="4000" b="1" i="0" u="none" strike="noStrike" cap="none">
                <a:latin typeface="Calibri"/>
                <a:ea typeface="Calibri"/>
                <a:cs typeface="Calibri"/>
                <a:sym typeface="Calibri"/>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70" name="Google Shape;70;p16"/>
          <p:cNvSpPr txBox="1">
            <a:spLocks noGrp="1"/>
          </p:cNvSpPr>
          <p:nvPr>
            <p:ph type="body" idx="1"/>
          </p:nvPr>
        </p:nvSpPr>
        <p:spPr>
          <a:xfrm>
            <a:off x="722313" y="2180035"/>
            <a:ext cx="7772400" cy="1125000"/>
          </a:xfrm>
          <a:prstGeom prst="rect">
            <a:avLst/>
          </a:prstGeom>
          <a:noFill/>
          <a:ln>
            <a:noFill/>
          </a:ln>
        </p:spPr>
        <p:txBody>
          <a:bodyPr spcFirstLastPara="1" wrap="square" lIns="91425" tIns="91425" rIns="91425" bIns="91425" anchor="b" anchorCtr="0">
            <a:noAutofit/>
          </a:bodyPr>
          <a:lstStyle>
            <a:lvl1pPr marL="457200" marR="0" lvl="0" indent="-228600" algn="l" rtl="0">
              <a:spcBef>
                <a:spcPts val="400"/>
              </a:spcBef>
              <a:spcAft>
                <a:spcPts val="0"/>
              </a:spcAft>
              <a:buClr>
                <a:srgbClr val="888888"/>
              </a:buClr>
              <a:buSzPts val="32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spcBef>
                <a:spcPts val="360"/>
              </a:spcBef>
              <a:spcAft>
                <a:spcPts val="0"/>
              </a:spcAft>
              <a:buClr>
                <a:srgbClr val="888888"/>
              </a:buClr>
              <a:buSzPts val="28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spcBef>
                <a:spcPts val="320"/>
              </a:spcBef>
              <a:spcAft>
                <a:spcPts val="0"/>
              </a:spcAft>
              <a:buClr>
                <a:srgbClr val="888888"/>
              </a:buClr>
              <a:buSzPts val="24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71" name="Google Shape;71;p16"/>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2" name="Google Shape;72;p16"/>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3" name="Google Shape;73;p16"/>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457200" y="205979"/>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Font typeface="Calibri"/>
              <a:buNone/>
              <a:defRPr sz="4400" i="0" u="none" strike="noStrike" cap="none">
                <a:latin typeface="Calibri"/>
                <a:ea typeface="Calibri"/>
                <a:cs typeface="Calibri"/>
                <a:sym typeface="Calibri"/>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76" name="Google Shape;76;p17"/>
          <p:cNvSpPr txBox="1">
            <a:spLocks noGrp="1"/>
          </p:cNvSpPr>
          <p:nvPr>
            <p:ph type="body" idx="1"/>
          </p:nvPr>
        </p:nvSpPr>
        <p:spPr>
          <a:xfrm>
            <a:off x="457200" y="900115"/>
            <a:ext cx="4038600" cy="2545500"/>
          </a:xfrm>
          <a:prstGeom prst="rect">
            <a:avLst/>
          </a:prstGeom>
          <a:noFill/>
          <a:ln>
            <a:noFill/>
          </a:ln>
        </p:spPr>
        <p:txBody>
          <a:bodyPr spcFirstLastPara="1" wrap="square" lIns="91425" tIns="91425" rIns="91425" bIns="91425" anchor="t" anchorCtr="0">
            <a:noAutofit/>
          </a:bodyPr>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Google Shape;77;p17"/>
          <p:cNvSpPr txBox="1">
            <a:spLocks noGrp="1"/>
          </p:cNvSpPr>
          <p:nvPr>
            <p:ph type="body" idx="2"/>
          </p:nvPr>
        </p:nvSpPr>
        <p:spPr>
          <a:xfrm>
            <a:off x="4648200" y="900115"/>
            <a:ext cx="4038600" cy="2545500"/>
          </a:xfrm>
          <a:prstGeom prst="rect">
            <a:avLst/>
          </a:prstGeom>
          <a:noFill/>
          <a:ln>
            <a:noFill/>
          </a:ln>
        </p:spPr>
        <p:txBody>
          <a:bodyPr spcFirstLastPara="1" wrap="square" lIns="91425" tIns="91425" rIns="91425" bIns="91425" anchor="t" anchorCtr="0">
            <a:noAutofit/>
          </a:bodyPr>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7"/>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17"/>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0" name="Google Shape;80;p17"/>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457200" y="205979"/>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83" name="Google Shape;83;p18"/>
          <p:cNvSpPr txBox="1">
            <a:spLocks noGrp="1"/>
          </p:cNvSpPr>
          <p:nvPr>
            <p:ph type="body" idx="1"/>
          </p:nvPr>
        </p:nvSpPr>
        <p:spPr>
          <a:xfrm>
            <a:off x="457200" y="1151335"/>
            <a:ext cx="4040100" cy="479700"/>
          </a:xfrm>
          <a:prstGeom prst="rect">
            <a:avLst/>
          </a:prstGeom>
          <a:noFill/>
          <a:ln>
            <a:noFill/>
          </a:ln>
        </p:spPr>
        <p:txBody>
          <a:bodyPr spcFirstLastPara="1" wrap="square" lIns="91425" tIns="91425" rIns="91425" bIns="91425" anchor="b" anchorCtr="0">
            <a:noAutofit/>
          </a:bodyPr>
          <a:lstStyle>
            <a:lvl1pPr marL="457200" marR="0" lvl="0" indent="-228600" algn="l" rtl="0">
              <a:spcBef>
                <a:spcPts val="480"/>
              </a:spcBef>
              <a:spcAft>
                <a:spcPts val="0"/>
              </a:spcAft>
              <a:buClr>
                <a:schemeClr val="dk1"/>
              </a:buClr>
              <a:buSzPts val="32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dk1"/>
              </a:buClr>
              <a:buSzPts val="28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24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4" name="Google Shape;84;p18"/>
          <p:cNvSpPr txBox="1">
            <a:spLocks noGrp="1"/>
          </p:cNvSpPr>
          <p:nvPr>
            <p:ph type="body" idx="2"/>
          </p:nvPr>
        </p:nvSpPr>
        <p:spPr>
          <a:xfrm>
            <a:off x="457200" y="1631156"/>
            <a:ext cx="4040100" cy="2963400"/>
          </a:xfrm>
          <a:prstGeom prst="rect">
            <a:avLst/>
          </a:prstGeom>
          <a:noFill/>
          <a:ln>
            <a:noFill/>
          </a:ln>
        </p:spPr>
        <p:txBody>
          <a:bodyPr spcFirstLastPara="1" wrap="square" lIns="91425" tIns="91425" rIns="91425" bIns="91425" anchor="t" anchorCtr="0">
            <a:no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5" name="Google Shape;85;p18"/>
          <p:cNvSpPr txBox="1">
            <a:spLocks noGrp="1"/>
          </p:cNvSpPr>
          <p:nvPr>
            <p:ph type="body" idx="3"/>
          </p:nvPr>
        </p:nvSpPr>
        <p:spPr>
          <a:xfrm>
            <a:off x="4645033" y="1151335"/>
            <a:ext cx="4041900" cy="479700"/>
          </a:xfrm>
          <a:prstGeom prst="rect">
            <a:avLst/>
          </a:prstGeom>
          <a:noFill/>
          <a:ln>
            <a:noFill/>
          </a:ln>
        </p:spPr>
        <p:txBody>
          <a:bodyPr spcFirstLastPara="1" wrap="square" lIns="91425" tIns="91425" rIns="91425" bIns="91425" anchor="b" anchorCtr="0">
            <a:noAutofit/>
          </a:bodyPr>
          <a:lstStyle>
            <a:lvl1pPr marL="457200" marR="0" lvl="0" indent="-228600" algn="l" rtl="0">
              <a:spcBef>
                <a:spcPts val="480"/>
              </a:spcBef>
              <a:spcAft>
                <a:spcPts val="0"/>
              </a:spcAft>
              <a:buClr>
                <a:schemeClr val="dk1"/>
              </a:buClr>
              <a:buSzPts val="32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dk1"/>
              </a:buClr>
              <a:buSzPts val="28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24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6" name="Google Shape;86;p18"/>
          <p:cNvSpPr txBox="1">
            <a:spLocks noGrp="1"/>
          </p:cNvSpPr>
          <p:nvPr>
            <p:ph type="body" idx="4"/>
          </p:nvPr>
        </p:nvSpPr>
        <p:spPr>
          <a:xfrm>
            <a:off x="4645033" y="1631156"/>
            <a:ext cx="4041900" cy="2963400"/>
          </a:xfrm>
          <a:prstGeom prst="rect">
            <a:avLst/>
          </a:prstGeom>
          <a:noFill/>
          <a:ln>
            <a:noFill/>
          </a:ln>
        </p:spPr>
        <p:txBody>
          <a:bodyPr spcFirstLastPara="1" wrap="square" lIns="91425" tIns="91425" rIns="91425" bIns="91425" anchor="t" anchorCtr="0">
            <a:no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7" name="Google Shape;87;p18"/>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8" name="Google Shape;88;p18"/>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9" name="Google Shape;89;p18"/>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57200" y="205979"/>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92" name="Google Shape;92;p19"/>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3" name="Google Shape;93;p19"/>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4" name="Google Shape;94;p19"/>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7" name="Google Shape;97;p20"/>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8" name="Google Shape;98;p20"/>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457219" y="204787"/>
            <a:ext cx="3008400" cy="871500"/>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Clr>
                <a:schemeClr val="dk1"/>
              </a:buClr>
              <a:buSzPts val="1400"/>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101" name="Google Shape;101;p21"/>
          <p:cNvSpPr txBox="1">
            <a:spLocks noGrp="1"/>
          </p:cNvSpPr>
          <p:nvPr>
            <p:ph type="body" idx="1"/>
          </p:nvPr>
        </p:nvSpPr>
        <p:spPr>
          <a:xfrm>
            <a:off x="3575050" y="204798"/>
            <a:ext cx="5111700" cy="4389900"/>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2" name="Google Shape;102;p21"/>
          <p:cNvSpPr txBox="1">
            <a:spLocks noGrp="1"/>
          </p:cNvSpPr>
          <p:nvPr>
            <p:ph type="body" idx="2"/>
          </p:nvPr>
        </p:nvSpPr>
        <p:spPr>
          <a:xfrm>
            <a:off x="457219" y="1076328"/>
            <a:ext cx="3008400" cy="35184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280"/>
              </a:spcBef>
              <a:spcAft>
                <a:spcPts val="0"/>
              </a:spcAft>
              <a:buClr>
                <a:schemeClr val="dk1"/>
              </a:buClr>
              <a:buSzPts val="3200"/>
              <a:buFont typeface="Arial"/>
              <a:buNone/>
              <a:defRPr sz="1400" b="0" i="0" u="none" strike="noStrike" cap="none">
                <a:solidFill>
                  <a:schemeClr val="dk1"/>
                </a:solidFill>
                <a:latin typeface="Calibri"/>
                <a:ea typeface="Calibri"/>
                <a:cs typeface="Calibri"/>
                <a:sym typeface="Calibri"/>
              </a:defRPr>
            </a:lvl1pPr>
            <a:lvl2pPr marL="914400" marR="0" lvl="1" indent="-228600" algn="l" rtl="0">
              <a:spcBef>
                <a:spcPts val="240"/>
              </a:spcBef>
              <a:spcAft>
                <a:spcPts val="0"/>
              </a:spcAft>
              <a:buClr>
                <a:schemeClr val="dk1"/>
              </a:buClr>
              <a:buSzPts val="28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spcBef>
                <a:spcPts val="200"/>
              </a:spcBef>
              <a:spcAft>
                <a:spcPts val="0"/>
              </a:spcAft>
              <a:buClr>
                <a:schemeClr val="dk1"/>
              </a:buClr>
              <a:buSzPts val="2400"/>
              <a:buFont typeface="Arial"/>
              <a:buNone/>
              <a:defRPr sz="1000" b="0" i="0" u="none" strike="noStrike" cap="none">
                <a:solidFill>
                  <a:schemeClr val="dk1"/>
                </a:solidFill>
                <a:latin typeface="Calibri"/>
                <a:ea typeface="Calibri"/>
                <a:cs typeface="Calibri"/>
                <a:sym typeface="Calibri"/>
              </a:defRPr>
            </a:lvl3pPr>
            <a:lvl4pPr marL="1828800" marR="0" lvl="3"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4pPr>
            <a:lvl5pPr marL="2286000" marR="0" lvl="4"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5pPr>
            <a:lvl6pPr marL="2743200" marR="0" lvl="5"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03" name="Google Shape;103;p21"/>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4" name="Google Shape;104;p21"/>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5" name="Google Shape;105;p21"/>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1792288" y="3600451"/>
            <a:ext cx="5486400" cy="425100"/>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Clr>
                <a:schemeClr val="dk1"/>
              </a:buClr>
              <a:buSzPts val="1400"/>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108" name="Google Shape;108;p22"/>
          <p:cNvSpPr>
            <a:spLocks noGrp="1"/>
          </p:cNvSpPr>
          <p:nvPr>
            <p:ph type="pic" idx="2"/>
          </p:nvPr>
        </p:nvSpPr>
        <p:spPr>
          <a:xfrm>
            <a:off x="1792288" y="459581"/>
            <a:ext cx="5486400" cy="3086100"/>
          </a:xfrm>
          <a:prstGeom prst="rect">
            <a:avLst/>
          </a:prstGeom>
          <a:noFill/>
          <a:ln>
            <a:noFill/>
          </a:ln>
        </p:spPr>
        <p:txBody>
          <a:bodyPr spcFirstLastPara="1" wrap="square" lIns="91425" tIns="91425" rIns="91425" bIns="91425" anchor="t" anchorCtr="0">
            <a:noAutofit/>
          </a:bodyPr>
          <a:lstStyle>
            <a:lvl1pPr marL="0" marR="0" lvl="0" indent="0" algn="l" rtl="0">
              <a:spcBef>
                <a:spcPts val="640"/>
              </a:spcBef>
              <a:spcAft>
                <a:spcPts val="0"/>
              </a:spcAft>
              <a:buClr>
                <a:schemeClr val="dk1"/>
              </a:buClr>
              <a:buSzPts val="1400"/>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spcAft>
                <a:spcPts val="0"/>
              </a:spcAft>
              <a:buClr>
                <a:schemeClr val="dk1"/>
              </a:buClr>
              <a:buSzPts val="1400"/>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spcAft>
                <a:spcPts val="0"/>
              </a:spcAft>
              <a:buClr>
                <a:schemeClr val="dk1"/>
              </a:buClr>
              <a:buSzPts val="1400"/>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9" name="Google Shape;109;p22"/>
          <p:cNvSpPr txBox="1">
            <a:spLocks noGrp="1"/>
          </p:cNvSpPr>
          <p:nvPr>
            <p:ph type="body" idx="1"/>
          </p:nvPr>
        </p:nvSpPr>
        <p:spPr>
          <a:xfrm>
            <a:off x="1792288" y="4025513"/>
            <a:ext cx="5486400" cy="6036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280"/>
              </a:spcBef>
              <a:spcAft>
                <a:spcPts val="0"/>
              </a:spcAft>
              <a:buClr>
                <a:schemeClr val="dk1"/>
              </a:buClr>
              <a:buSzPts val="3200"/>
              <a:buFont typeface="Arial"/>
              <a:buNone/>
              <a:defRPr sz="1400" b="0" i="0" u="none" strike="noStrike" cap="none">
                <a:solidFill>
                  <a:schemeClr val="dk1"/>
                </a:solidFill>
                <a:latin typeface="Calibri"/>
                <a:ea typeface="Calibri"/>
                <a:cs typeface="Calibri"/>
                <a:sym typeface="Calibri"/>
              </a:defRPr>
            </a:lvl1pPr>
            <a:lvl2pPr marL="914400" marR="0" lvl="1" indent="-228600" algn="l" rtl="0">
              <a:spcBef>
                <a:spcPts val="240"/>
              </a:spcBef>
              <a:spcAft>
                <a:spcPts val="0"/>
              </a:spcAft>
              <a:buClr>
                <a:schemeClr val="dk1"/>
              </a:buClr>
              <a:buSzPts val="28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spcBef>
                <a:spcPts val="200"/>
              </a:spcBef>
              <a:spcAft>
                <a:spcPts val="0"/>
              </a:spcAft>
              <a:buClr>
                <a:schemeClr val="dk1"/>
              </a:buClr>
              <a:buSzPts val="2400"/>
              <a:buFont typeface="Arial"/>
              <a:buNone/>
              <a:defRPr sz="1000" b="0" i="0" u="none" strike="noStrike" cap="none">
                <a:solidFill>
                  <a:schemeClr val="dk1"/>
                </a:solidFill>
                <a:latin typeface="Calibri"/>
                <a:ea typeface="Calibri"/>
                <a:cs typeface="Calibri"/>
                <a:sym typeface="Calibri"/>
              </a:defRPr>
            </a:lvl3pPr>
            <a:lvl4pPr marL="1828800" marR="0" lvl="3"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4pPr>
            <a:lvl5pPr marL="2286000" marR="0" lvl="4"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5pPr>
            <a:lvl6pPr marL="2743200" marR="0" lvl="5"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10" name="Google Shape;110;p22"/>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1" name="Google Shape;111;p22"/>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2" name="Google Shape;112;p22"/>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457200" y="205979"/>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115" name="Google Shape;115;p23"/>
          <p:cNvSpPr txBox="1">
            <a:spLocks noGrp="1"/>
          </p:cNvSpPr>
          <p:nvPr>
            <p:ph type="body" idx="1"/>
          </p:nvPr>
        </p:nvSpPr>
        <p:spPr>
          <a:xfrm rot="5400000">
            <a:off x="2874750" y="-1217399"/>
            <a:ext cx="3394500" cy="8229600"/>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6" name="Google Shape;116;p23"/>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7" name="Google Shape;117;p23"/>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8" name="Google Shape;118;p23"/>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6012600" y="771583"/>
            <a:ext cx="3291000" cy="20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121" name="Google Shape;121;p24"/>
          <p:cNvSpPr txBox="1">
            <a:spLocks noGrp="1"/>
          </p:cNvSpPr>
          <p:nvPr>
            <p:ph type="body" idx="1"/>
          </p:nvPr>
        </p:nvSpPr>
        <p:spPr>
          <a:xfrm rot="5400000">
            <a:off x="1821600" y="-1209617"/>
            <a:ext cx="3291000" cy="6019800"/>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2" name="Google Shape;122;p24"/>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3" name="Google Shape;123;p24"/>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4" name="Google Shape;124;p24"/>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5"/>
        <p:cNvGrpSpPr/>
        <p:nvPr/>
      </p:nvGrpSpPr>
      <p:grpSpPr>
        <a:xfrm>
          <a:off x="0" y="0"/>
          <a:ext cx="0" cy="0"/>
          <a:chOff x="0" y="0"/>
          <a:chExt cx="0" cy="0"/>
        </a:xfrm>
      </p:grpSpPr>
      <p:sp>
        <p:nvSpPr>
          <p:cNvPr id="126" name="Google Shape;126;p25"/>
          <p:cNvSpPr txBox="1">
            <a:spLocks noGrp="1"/>
          </p:cNvSpPr>
          <p:nvPr>
            <p:ph type="title"/>
          </p:nvPr>
        </p:nvSpPr>
        <p:spPr>
          <a:xfrm>
            <a:off x="311700" y="445025"/>
            <a:ext cx="8520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7" name="Google Shape;127;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431800" rtl="0">
              <a:spcBef>
                <a:spcPts val="640"/>
              </a:spcBef>
              <a:spcAft>
                <a:spcPts val="0"/>
              </a:spcAft>
              <a:buSzPts val="3200"/>
              <a:buChar char="•"/>
              <a:defRPr/>
            </a:lvl1pPr>
            <a:lvl2pPr marL="914400" lvl="1" indent="-406400" rtl="0">
              <a:spcBef>
                <a:spcPts val="560"/>
              </a:spcBef>
              <a:spcAft>
                <a:spcPts val="0"/>
              </a:spcAft>
              <a:buSzPts val="2800"/>
              <a:buChar char="–"/>
              <a:defRPr/>
            </a:lvl2pPr>
            <a:lvl3pPr marL="1371600" lvl="2" indent="-381000" rtl="0">
              <a:spcBef>
                <a:spcPts val="480"/>
              </a:spcBef>
              <a:spcAft>
                <a:spcPts val="0"/>
              </a:spcAft>
              <a:buSzPts val="2400"/>
              <a:buChar char="•"/>
              <a:defRPr/>
            </a:lvl3pPr>
            <a:lvl4pPr marL="1828800" lvl="3" indent="-355600" rtl="0">
              <a:spcBef>
                <a:spcPts val="400"/>
              </a:spcBef>
              <a:spcAft>
                <a:spcPts val="0"/>
              </a:spcAft>
              <a:buSzPts val="2000"/>
              <a:buChar char="–"/>
              <a:defRPr/>
            </a:lvl4pPr>
            <a:lvl5pPr marL="2286000" lvl="4" indent="-355600" rtl="0">
              <a:spcBef>
                <a:spcPts val="400"/>
              </a:spcBef>
              <a:spcAft>
                <a:spcPts val="0"/>
              </a:spcAft>
              <a:buSzPts val="2000"/>
              <a:buChar char="»"/>
              <a:defRPr/>
            </a:lvl5pPr>
            <a:lvl6pPr marL="2743200" lvl="5" indent="-355600" rtl="0">
              <a:spcBef>
                <a:spcPts val="400"/>
              </a:spcBef>
              <a:spcAft>
                <a:spcPts val="0"/>
              </a:spcAft>
              <a:buSzPts val="2000"/>
              <a:buChar char="•"/>
              <a:defRPr/>
            </a:lvl6pPr>
            <a:lvl7pPr marL="3200400" lvl="6" indent="-355600" rtl="0">
              <a:spcBef>
                <a:spcPts val="400"/>
              </a:spcBef>
              <a:spcAft>
                <a:spcPts val="0"/>
              </a:spcAft>
              <a:buSzPts val="2000"/>
              <a:buChar char="•"/>
              <a:defRPr/>
            </a:lvl7pPr>
            <a:lvl8pPr marL="3657600" lvl="7" indent="-355600" rtl="0">
              <a:spcBef>
                <a:spcPts val="400"/>
              </a:spcBef>
              <a:spcAft>
                <a:spcPts val="0"/>
              </a:spcAft>
              <a:buSzPts val="2000"/>
              <a:buChar char="•"/>
              <a:defRPr/>
            </a:lvl8pPr>
            <a:lvl9pPr marL="4114800" lvl="8" indent="-355600" rtl="0">
              <a:spcBef>
                <a:spcPts val="400"/>
              </a:spcBef>
              <a:spcAft>
                <a:spcPts val="0"/>
              </a:spcAft>
              <a:buSzPts val="2000"/>
              <a:buChar char="•"/>
              <a:defRPr/>
            </a:lvl9pPr>
          </a:lstStyle>
          <a:p>
            <a:endParaRPr/>
          </a:p>
        </p:txBody>
      </p:sp>
      <p:sp>
        <p:nvSpPr>
          <p:cNvPr id="128" name="Google Shape;128;p25"/>
          <p:cNvSpPr txBox="1">
            <a:spLocks noGrp="1"/>
          </p:cNvSpPr>
          <p:nvPr>
            <p:ph type="sldNum" idx="12"/>
          </p:nvPr>
        </p:nvSpPr>
        <p:spPr>
          <a:xfrm>
            <a:off x="8472458" y="4663217"/>
            <a:ext cx="548700" cy="393600"/>
          </a:xfrm>
          <a:prstGeom prst="rect">
            <a:avLst/>
          </a:prstGeom>
        </p:spPr>
        <p:txBody>
          <a:bodyPr spcFirstLastPara="1" wrap="square" lIns="91425" tIns="45700" rIns="91425" bIns="457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One Column — Footer">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493776" y="311659"/>
            <a:ext cx="8165592" cy="317395"/>
          </a:xfrm>
        </p:spPr>
        <p:txBody>
          <a:bodyPr lIns="0" tIns="0" rIns="0" bIns="0" anchor="b">
            <a:noAutofit/>
          </a:bodyPr>
          <a:lstStyle>
            <a:lvl1pPr>
              <a:lnSpc>
                <a:spcPct val="90000"/>
              </a:lnSpc>
              <a:defRPr sz="2400" baseline="0">
                <a:solidFill>
                  <a:srgbClr val="123E57"/>
                </a:solidFill>
                <a:latin typeface="+mj-lt"/>
                <a:cs typeface="SapientSansBold"/>
              </a:defRPr>
            </a:lvl1pPr>
          </a:lstStyle>
          <a:p>
            <a:r>
              <a:rPr lang="en-US" dirty="0"/>
              <a:t>Slide title</a:t>
            </a:r>
          </a:p>
        </p:txBody>
      </p:sp>
      <p:sp>
        <p:nvSpPr>
          <p:cNvPr id="12" name="Text Box 14"/>
          <p:cNvSpPr txBox="1">
            <a:spLocks noChangeArrowheads="1"/>
          </p:cNvSpPr>
          <p:nvPr userDrawn="1"/>
        </p:nvSpPr>
        <p:spPr bwMode="auto">
          <a:xfrm>
            <a:off x="8647114" y="4864608"/>
            <a:ext cx="307975" cy="182880"/>
          </a:xfrm>
          <a:prstGeom prst="rect">
            <a:avLst/>
          </a:prstGeom>
          <a:noFill/>
          <a:ln w="9525">
            <a:noFill/>
            <a:miter lim="800000"/>
            <a:headEnd/>
            <a:tailEnd/>
          </a:ln>
          <a:effectLst/>
        </p:spPr>
        <p:txBody>
          <a:bodyPr lIns="0" tIns="0" rIns="0" bIns="0">
            <a:no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fontAlgn="auto">
              <a:lnSpc>
                <a:spcPct val="101000"/>
              </a:lnSpc>
              <a:spcBef>
                <a:spcPct val="50000"/>
              </a:spcBef>
              <a:spcAft>
                <a:spcPts val="0"/>
              </a:spcAft>
              <a:defRPr/>
            </a:pPr>
            <a:r>
              <a:rPr lang="en-US" sz="1000" b="1">
                <a:solidFill>
                  <a:srgbClr val="7F7F7F"/>
                </a:solidFill>
                <a:latin typeface="+mn-lt"/>
                <a:cs typeface="SapientSansRegular"/>
              </a:rPr>
              <a:t> </a:t>
            </a:r>
            <a:fld id="{4225D95B-3580-C74C-AC82-B8FCF626B418}" type="slidenum">
              <a:rPr lang="en-US" sz="1000" b="1" smtClean="0">
                <a:solidFill>
                  <a:srgbClr val="7F7F7F"/>
                </a:solidFill>
                <a:latin typeface="+mn-lt"/>
                <a:cs typeface="SapientSansRegular"/>
              </a:rPr>
              <a:pPr algn="r" fontAlgn="auto">
                <a:lnSpc>
                  <a:spcPct val="101000"/>
                </a:lnSpc>
                <a:spcBef>
                  <a:spcPct val="50000"/>
                </a:spcBef>
                <a:spcAft>
                  <a:spcPts val="0"/>
                </a:spcAft>
                <a:defRPr/>
              </a:pPr>
              <a:t>‹#›</a:t>
            </a:fld>
            <a:endParaRPr lang="en-US" sz="1000" b="1">
              <a:solidFill>
                <a:srgbClr val="7F7F7F"/>
              </a:solidFill>
              <a:latin typeface="+mn-lt"/>
              <a:cs typeface="SapientSansRegular"/>
            </a:endParaRPr>
          </a:p>
        </p:txBody>
      </p:sp>
      <p:pic>
        <p:nvPicPr>
          <p:cNvPr id="15" name="Picture 14" descr="NCI-Logo-Gray-Knock-NEW.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8601" y="4864608"/>
            <a:ext cx="1916888" cy="182880"/>
          </a:xfrm>
          <a:prstGeom prst="rect">
            <a:avLst/>
          </a:prstGeom>
        </p:spPr>
      </p:pic>
      <p:sp>
        <p:nvSpPr>
          <p:cNvPr id="3" name="Content Placeholder 2"/>
          <p:cNvSpPr>
            <a:spLocks noGrp="1"/>
          </p:cNvSpPr>
          <p:nvPr>
            <p:ph sz="quarter" idx="11"/>
          </p:nvPr>
        </p:nvSpPr>
        <p:spPr>
          <a:xfrm>
            <a:off x="493776" y="1069975"/>
            <a:ext cx="8165592" cy="3600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268986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 Footer">
    <p:spTree>
      <p:nvGrpSpPr>
        <p:cNvPr id="1" name=""/>
        <p:cNvGrpSpPr/>
        <p:nvPr/>
      </p:nvGrpSpPr>
      <p:grpSpPr>
        <a:xfrm>
          <a:off x="0" y="0"/>
          <a:ext cx="0" cy="0"/>
          <a:chOff x="0" y="0"/>
          <a:chExt cx="0" cy="0"/>
        </a:xfrm>
      </p:grpSpPr>
      <p:sp>
        <p:nvSpPr>
          <p:cNvPr id="11" name="Text Box 14"/>
          <p:cNvSpPr txBox="1">
            <a:spLocks noChangeArrowheads="1"/>
          </p:cNvSpPr>
          <p:nvPr userDrawn="1"/>
        </p:nvSpPr>
        <p:spPr bwMode="auto">
          <a:xfrm>
            <a:off x="8647115" y="4864608"/>
            <a:ext cx="307975" cy="182880"/>
          </a:xfrm>
          <a:prstGeom prst="rect">
            <a:avLst/>
          </a:prstGeom>
          <a:noFill/>
          <a:ln w="9525">
            <a:noFill/>
            <a:miter lim="800000"/>
            <a:headEnd/>
            <a:tailEnd/>
          </a:ln>
          <a:effectLst/>
        </p:spPr>
        <p:txBody>
          <a:bodyPr lIns="0" tIns="0" rIns="0" bIns="0">
            <a:no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fontAlgn="auto">
              <a:lnSpc>
                <a:spcPct val="101000"/>
              </a:lnSpc>
              <a:spcBef>
                <a:spcPct val="50000"/>
              </a:spcBef>
              <a:spcAft>
                <a:spcPts val="0"/>
              </a:spcAft>
              <a:defRPr/>
            </a:pPr>
            <a:r>
              <a:rPr lang="en-US" sz="1000" b="1" dirty="0">
                <a:solidFill>
                  <a:srgbClr val="7F7F7F"/>
                </a:solidFill>
                <a:latin typeface="+mn-lt"/>
                <a:cs typeface="SapientSansRegular"/>
              </a:rPr>
              <a:t> </a:t>
            </a:r>
            <a:fld id="{4225D95B-3580-C74C-AC82-B8FCF626B418}" type="slidenum">
              <a:rPr lang="en-US" sz="1000" b="1" smtClean="0">
                <a:solidFill>
                  <a:srgbClr val="7F7F7F"/>
                </a:solidFill>
                <a:latin typeface="+mn-lt"/>
                <a:cs typeface="SapientSansRegular"/>
              </a:rPr>
              <a:pPr algn="r" fontAlgn="auto">
                <a:lnSpc>
                  <a:spcPct val="101000"/>
                </a:lnSpc>
                <a:spcBef>
                  <a:spcPct val="50000"/>
                </a:spcBef>
                <a:spcAft>
                  <a:spcPts val="0"/>
                </a:spcAft>
                <a:defRPr/>
              </a:pPr>
              <a:t>‹#›</a:t>
            </a:fld>
            <a:endParaRPr lang="en-US" sz="1000" b="1" dirty="0">
              <a:solidFill>
                <a:srgbClr val="7F7F7F"/>
              </a:solidFill>
              <a:latin typeface="+mn-lt"/>
              <a:cs typeface="SapientSansRegular"/>
            </a:endParaRPr>
          </a:p>
        </p:txBody>
      </p:sp>
      <p:pic>
        <p:nvPicPr>
          <p:cNvPr id="12" name="Picture 11" descr="NCI-Logo-Gray-Knock-NEW.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8601" y="4864608"/>
            <a:ext cx="1916888" cy="182880"/>
          </a:xfrm>
          <a:prstGeom prst="rect">
            <a:avLst/>
          </a:prstGeom>
        </p:spPr>
      </p:pic>
    </p:spTree>
    <p:extLst>
      <p:ext uri="{BB962C8B-B14F-4D97-AF65-F5344CB8AC3E}">
        <p14:creationId xmlns:p14="http://schemas.microsoft.com/office/powerpoint/2010/main" val="3677440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3"/>
        <p:cNvGrpSpPr/>
        <p:nvPr/>
      </p:nvGrpSpPr>
      <p:grpSpPr>
        <a:xfrm>
          <a:off x="0" y="0"/>
          <a:ext cx="0" cy="0"/>
          <a:chOff x="0" y="0"/>
          <a:chExt cx="0" cy="0"/>
        </a:xfrm>
      </p:grpSpPr>
      <p:sp>
        <p:nvSpPr>
          <p:cNvPr id="134" name="Google Shape;134;p27"/>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7"/>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36" name="Google Shape;136;p27"/>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
        <p:nvSpPr>
          <p:cNvPr id="137" name="Google Shape;137;p2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8"/>
        <p:cNvGrpSpPr/>
        <p:nvPr/>
      </p:nvGrpSpPr>
      <p:grpSpPr>
        <a:xfrm>
          <a:off x="0" y="0"/>
          <a:ext cx="0" cy="0"/>
          <a:chOff x="0" y="0"/>
          <a:chExt cx="0" cy="0"/>
        </a:xfrm>
      </p:grpSpPr>
      <p:sp>
        <p:nvSpPr>
          <p:cNvPr id="139" name="Google Shape;139;p28"/>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8"/>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41" name="Google Shape;141;p2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2"/>
        <p:cNvGrpSpPr/>
        <p:nvPr/>
      </p:nvGrpSpPr>
      <p:grpSpPr>
        <a:xfrm>
          <a:off x="0" y="0"/>
          <a:ext cx="0" cy="0"/>
          <a:chOff x="0" y="0"/>
          <a:chExt cx="0" cy="0"/>
        </a:xfrm>
      </p:grpSpPr>
      <p:sp>
        <p:nvSpPr>
          <p:cNvPr id="143" name="Google Shape;143;p29"/>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2"/>
              </a:buClr>
              <a:buSzPts val="3000"/>
              <a:buNone/>
              <a:defRPr>
                <a:solidFill>
                  <a:schemeClr val="accent2"/>
                </a:solidFill>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a:endParaRPr/>
          </a:p>
        </p:txBody>
      </p:sp>
      <p:sp>
        <p:nvSpPr>
          <p:cNvPr id="144" name="Google Shape;144;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000000"/>
              </a:buClr>
              <a:buSzPts val="1800"/>
              <a:buChar char="●"/>
              <a:defRPr>
                <a:solidFill>
                  <a:srgbClr val="000000"/>
                </a:solidFill>
              </a:defRPr>
            </a:lvl1pPr>
            <a:lvl2pPr marL="914400" lvl="1" indent="-317500">
              <a:spcBef>
                <a:spcPts val="1600"/>
              </a:spcBef>
              <a:spcAft>
                <a:spcPts val="0"/>
              </a:spcAft>
              <a:buClr>
                <a:srgbClr val="000000"/>
              </a:buClr>
              <a:buSzPts val="1400"/>
              <a:buChar char="○"/>
              <a:defRPr>
                <a:solidFill>
                  <a:srgbClr val="000000"/>
                </a:solidFill>
              </a:defRPr>
            </a:lvl2pPr>
            <a:lvl3pPr marL="1371600" lvl="2" indent="-317500">
              <a:spcBef>
                <a:spcPts val="1600"/>
              </a:spcBef>
              <a:spcAft>
                <a:spcPts val="0"/>
              </a:spcAft>
              <a:buClr>
                <a:srgbClr val="000000"/>
              </a:buClr>
              <a:buSzPts val="1400"/>
              <a:buChar char="■"/>
              <a:defRPr>
                <a:solidFill>
                  <a:srgbClr val="000000"/>
                </a:solidFill>
              </a:defRPr>
            </a:lvl3pPr>
            <a:lvl4pPr marL="1828800" lvl="3" indent="-317500">
              <a:spcBef>
                <a:spcPts val="1600"/>
              </a:spcBef>
              <a:spcAft>
                <a:spcPts val="0"/>
              </a:spcAft>
              <a:buClr>
                <a:srgbClr val="000000"/>
              </a:buClr>
              <a:buSzPts val="1400"/>
              <a:buChar char="●"/>
              <a:defRPr>
                <a:solidFill>
                  <a:srgbClr val="000000"/>
                </a:solidFill>
              </a:defRPr>
            </a:lvl4pPr>
            <a:lvl5pPr marL="2286000" lvl="4" indent="-317500">
              <a:spcBef>
                <a:spcPts val="1600"/>
              </a:spcBef>
              <a:spcAft>
                <a:spcPts val="0"/>
              </a:spcAft>
              <a:buClr>
                <a:srgbClr val="000000"/>
              </a:buClr>
              <a:buSzPts val="1400"/>
              <a:buChar char="○"/>
              <a:defRPr>
                <a:solidFill>
                  <a:srgbClr val="000000"/>
                </a:solidFill>
              </a:defRPr>
            </a:lvl5pPr>
            <a:lvl6pPr marL="2743200" lvl="5" indent="-317500">
              <a:spcBef>
                <a:spcPts val="1600"/>
              </a:spcBef>
              <a:spcAft>
                <a:spcPts val="0"/>
              </a:spcAft>
              <a:buClr>
                <a:srgbClr val="000000"/>
              </a:buClr>
              <a:buSzPts val="1400"/>
              <a:buChar char="■"/>
              <a:defRPr>
                <a:solidFill>
                  <a:srgbClr val="000000"/>
                </a:solidFill>
              </a:defRPr>
            </a:lvl6pPr>
            <a:lvl7pPr marL="3200400" lvl="6" indent="-317500">
              <a:spcBef>
                <a:spcPts val="1600"/>
              </a:spcBef>
              <a:spcAft>
                <a:spcPts val="0"/>
              </a:spcAft>
              <a:buClr>
                <a:srgbClr val="000000"/>
              </a:buClr>
              <a:buSzPts val="1400"/>
              <a:buChar char="●"/>
              <a:defRPr>
                <a:solidFill>
                  <a:srgbClr val="000000"/>
                </a:solidFill>
              </a:defRPr>
            </a:lvl7pPr>
            <a:lvl8pPr marL="3657600" lvl="7" indent="-317500">
              <a:spcBef>
                <a:spcPts val="1600"/>
              </a:spcBef>
              <a:spcAft>
                <a:spcPts val="0"/>
              </a:spcAft>
              <a:buClr>
                <a:srgbClr val="000000"/>
              </a:buClr>
              <a:buSzPts val="1400"/>
              <a:buChar char="○"/>
              <a:defRPr>
                <a:solidFill>
                  <a:srgbClr val="000000"/>
                </a:solidFill>
              </a:defRPr>
            </a:lvl8pPr>
            <a:lvl9pPr marL="4114800" lvl="8" indent="-317500">
              <a:spcBef>
                <a:spcPts val="1600"/>
              </a:spcBef>
              <a:spcAft>
                <a:spcPts val="1600"/>
              </a:spcAft>
              <a:buClr>
                <a:srgbClr val="000000"/>
              </a:buClr>
              <a:buSzPts val="1400"/>
              <a:buChar char="■"/>
              <a:defRPr>
                <a:solidFill>
                  <a:srgbClr val="000000"/>
                </a:solidFill>
              </a:defRPr>
            </a:lvl9pPr>
          </a:lstStyle>
          <a:p>
            <a:endParaRPr/>
          </a:p>
        </p:txBody>
      </p:sp>
      <p:sp>
        <p:nvSpPr>
          <p:cNvPr id="145" name="Google Shape;145;p2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6"/>
        <p:cNvGrpSpPr/>
        <p:nvPr/>
      </p:nvGrpSpPr>
      <p:grpSpPr>
        <a:xfrm>
          <a:off x="0" y="0"/>
          <a:ext cx="0" cy="0"/>
          <a:chOff x="0" y="0"/>
          <a:chExt cx="0" cy="0"/>
        </a:xfrm>
      </p:grpSpPr>
      <p:sp>
        <p:nvSpPr>
          <p:cNvPr id="147" name="Google Shape;147;p30"/>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48" name="Google Shape;148;p3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49" name="Google Shape;149;p30"/>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50" name="Google Shape;150;p3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1"/>
        <p:cNvGrpSpPr/>
        <p:nvPr/>
      </p:nvGrpSpPr>
      <p:grpSpPr>
        <a:xfrm>
          <a:off x="0" y="0"/>
          <a:ext cx="0" cy="0"/>
          <a:chOff x="0" y="0"/>
          <a:chExt cx="0" cy="0"/>
        </a:xfrm>
      </p:grpSpPr>
      <p:sp>
        <p:nvSpPr>
          <p:cNvPr id="152" name="Google Shape;152;p31"/>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53" name="Google Shape;153;p3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4"/>
        <p:cNvGrpSpPr/>
        <p:nvPr/>
      </p:nvGrpSpPr>
      <p:grpSpPr>
        <a:xfrm>
          <a:off x="0" y="0"/>
          <a:ext cx="0" cy="0"/>
          <a:chOff x="0" y="0"/>
          <a:chExt cx="0" cy="0"/>
        </a:xfrm>
      </p:grpSpPr>
      <p:sp>
        <p:nvSpPr>
          <p:cNvPr id="155" name="Google Shape;155;p32"/>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56" name="Google Shape;156;p32"/>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57" name="Google Shape;157;p3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158"/>
        <p:cNvGrpSpPr/>
        <p:nvPr/>
      </p:nvGrpSpPr>
      <p:grpSpPr>
        <a:xfrm>
          <a:off x="0" y="0"/>
          <a:ext cx="0" cy="0"/>
          <a:chOff x="0" y="0"/>
          <a:chExt cx="0" cy="0"/>
        </a:xfrm>
      </p:grpSpPr>
      <p:sp>
        <p:nvSpPr>
          <p:cNvPr id="159" name="Google Shape;159;p33"/>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60" name="Google Shape;160;p3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34"/>
          <p:cNvSpPr/>
          <p:nvPr/>
        </p:nvSpPr>
        <p:spPr>
          <a:xfrm>
            <a:off x="4636800" y="80700"/>
            <a:ext cx="4426500" cy="498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 name="Google Shape;163;p34"/>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164" name="Google Shape;164;p34"/>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165" name="Google Shape;165;p34"/>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6" name="Google Shape;166;p3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167" name="Google Shape;167;p3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8"/>
        <p:cNvGrpSpPr/>
        <p:nvPr/>
      </p:nvGrpSpPr>
      <p:grpSpPr>
        <a:xfrm>
          <a:off x="0" y="0"/>
          <a:ext cx="0" cy="0"/>
          <a:chOff x="0" y="0"/>
          <a:chExt cx="0" cy="0"/>
        </a:xfrm>
      </p:grpSpPr>
      <p:sp>
        <p:nvSpPr>
          <p:cNvPr id="169" name="Google Shape;169;p35"/>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100"/>
              <a:buNone/>
              <a:defRPr sz="2100"/>
            </a:lvl1pPr>
          </a:lstStyle>
          <a:p>
            <a:endParaRPr/>
          </a:p>
        </p:txBody>
      </p:sp>
      <p:sp>
        <p:nvSpPr>
          <p:cNvPr id="170" name="Google Shape;170;p3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71"/>
        <p:cNvGrpSpPr/>
        <p:nvPr/>
      </p:nvGrpSpPr>
      <p:grpSpPr>
        <a:xfrm>
          <a:off x="0" y="0"/>
          <a:ext cx="0" cy="0"/>
          <a:chOff x="0" y="0"/>
          <a:chExt cx="0" cy="0"/>
        </a:xfrm>
      </p:grpSpPr>
      <p:sp>
        <p:nvSpPr>
          <p:cNvPr id="172" name="Google Shape;172;p36"/>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6"/>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174" name="Google Shape;174;p36"/>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175" name="Google Shape;175;p3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6"/>
        <p:cNvGrpSpPr/>
        <p:nvPr/>
      </p:nvGrpSpPr>
      <p:grpSpPr>
        <a:xfrm>
          <a:off x="0" y="0"/>
          <a:ext cx="0" cy="0"/>
          <a:chOff x="0" y="0"/>
          <a:chExt cx="0" cy="0"/>
        </a:xfrm>
      </p:grpSpPr>
      <p:sp>
        <p:nvSpPr>
          <p:cNvPr id="177" name="Google Shape;177;p3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205979"/>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rgbClr val="215968"/>
              </a:buClr>
              <a:buSzPts val="1400"/>
              <a:buFont typeface="Calibri"/>
              <a:buNone/>
              <a:defRPr sz="4400" b="1" i="0" u="none" strike="noStrike" cap="none">
                <a:solidFill>
                  <a:srgbClr val="215968"/>
                </a:solidFill>
                <a:latin typeface="Calibri"/>
                <a:ea typeface="Calibri"/>
                <a:cs typeface="Calibri"/>
                <a:sym typeface="Calibri"/>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52" name="Google Shape;52;p13"/>
          <p:cNvSpPr txBox="1">
            <a:spLocks noGrp="1"/>
          </p:cNvSpPr>
          <p:nvPr>
            <p:ph type="body" idx="1"/>
          </p:nvPr>
        </p:nvSpPr>
        <p:spPr>
          <a:xfrm>
            <a:off x="457200" y="1200151"/>
            <a:ext cx="8229600" cy="3394500"/>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124200"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85" r:id="rId13"/>
    <p:sldLayoutId id="2147483686"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129"/>
        <p:cNvGrpSpPr/>
        <p:nvPr/>
      </p:nvGrpSpPr>
      <p:grpSpPr>
        <a:xfrm>
          <a:off x="0" y="0"/>
          <a:ext cx="0" cy="0"/>
          <a:chOff x="0" y="0"/>
          <a:chExt cx="0" cy="0"/>
        </a:xfrm>
      </p:grpSpPr>
      <p:sp>
        <p:nvSpPr>
          <p:cNvPr id="130" name="Google Shape;130;p26"/>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131" name="Google Shape;131;p2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132" name="Google Shape;132;p26"/>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3.xml"/><Relationship Id="rId5" Type="http://schemas.openxmlformats.org/officeDocument/2006/relationships/image" Target="../media/image16.jp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8.xml"/><Relationship Id="rId5" Type="http://schemas.openxmlformats.org/officeDocument/2006/relationships/hyperlink" Target="https://journals.plos.org/ploscompbiol/article?id=10.1371/journal.pcbi.1009663" TargetMode="Externa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4.xml"/><Relationship Id="rId1" Type="http://schemas.openxmlformats.org/officeDocument/2006/relationships/slideLayout" Target="../slideLayouts/slideLayout12.xml"/><Relationship Id="rId4" Type="http://schemas.openxmlformats.org/officeDocument/2006/relationships/image" Target="../media/image24.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4.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367D6-8197-FDB6-4C26-FCFE9C2B9B0B}"/>
              </a:ext>
            </a:extLst>
          </p:cNvPr>
          <p:cNvSpPr>
            <a:spLocks noGrp="1"/>
          </p:cNvSpPr>
          <p:nvPr>
            <p:ph type="ctrTitle"/>
          </p:nvPr>
        </p:nvSpPr>
        <p:spPr>
          <a:xfrm>
            <a:off x="74428" y="146850"/>
            <a:ext cx="8963246" cy="2125647"/>
          </a:xfrm>
        </p:spPr>
        <p:txBody>
          <a:bodyPr/>
          <a:lstStyle/>
          <a:p>
            <a:r>
              <a:rPr lang="en-US" sz="4200" dirty="0"/>
              <a:t>Incorporating user experience practices into data-driven development of a biomedical software tool</a:t>
            </a:r>
          </a:p>
        </p:txBody>
      </p:sp>
      <p:sp>
        <p:nvSpPr>
          <p:cNvPr id="10" name="Title 1"/>
          <p:cNvSpPr txBox="1">
            <a:spLocks/>
          </p:cNvSpPr>
          <p:nvPr/>
        </p:nvSpPr>
        <p:spPr>
          <a:xfrm>
            <a:off x="5891200" y="2232198"/>
            <a:ext cx="3004718" cy="638802"/>
          </a:xfrm>
          <a:prstGeom prst="rect">
            <a:avLst/>
          </a:prstGeom>
          <a:effectLst/>
        </p:spPr>
        <p:txBody>
          <a:bodyPr vert="horz" lIns="68580" tIns="34290" rIns="68580" bIns="34290" rtlCol="0" anchor="b">
            <a:normAutofit/>
          </a:bodyPr>
          <a:lstStyle>
            <a:lvl1pPr algn="r"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b="1" dirty="0"/>
              <a:t>Dave Miller</a:t>
            </a:r>
          </a:p>
        </p:txBody>
      </p:sp>
      <p:sp>
        <p:nvSpPr>
          <p:cNvPr id="11" name="Subtitle 2"/>
          <p:cNvSpPr txBox="1">
            <a:spLocks/>
          </p:cNvSpPr>
          <p:nvPr/>
        </p:nvSpPr>
        <p:spPr>
          <a:xfrm>
            <a:off x="3009804" y="2871002"/>
            <a:ext cx="5886115" cy="1054100"/>
          </a:xfrm>
          <a:prstGeom prst="rect">
            <a:avLst/>
          </a:prstGeom>
        </p:spPr>
        <p:txBody>
          <a:bodyPr vert="horz" lIns="68580" tIns="34290" rIns="68580" bIns="34290" rtlCol="0" anchor="t">
            <a:noAutofit/>
          </a:bodyPr>
          <a:lstStyle>
            <a:lvl1pPr marL="0" indent="0" algn="r" defTabSz="457200" rtl="0" eaLnBrk="1" latinLnBrk="0" hangingPunct="1">
              <a:spcBef>
                <a:spcPts val="0"/>
              </a:spcBef>
              <a:spcAft>
                <a:spcPts val="1000"/>
              </a:spcAft>
              <a:buClr>
                <a:schemeClr val="tx1"/>
              </a:buClr>
              <a:buSzPct val="100000"/>
              <a:buFont typeface="Arial"/>
              <a:buNone/>
              <a:defRPr sz="1800" kern="1200" cap="all">
                <a:solidFill>
                  <a:schemeClr val="tx1"/>
                </a:solidFill>
                <a:effectLst/>
                <a:latin typeface="+mn-lt"/>
                <a:ea typeface="+mn-ea"/>
                <a:cs typeface="+mn-cs"/>
              </a:defRPr>
            </a:lvl1pPr>
            <a:lvl2pPr marL="457200" indent="0" algn="ctr" defTabSz="457200" rtl="0" eaLnBrk="1" latinLnBrk="0" hangingPunct="1">
              <a:spcBef>
                <a:spcPts val="0"/>
              </a:spcBef>
              <a:spcAft>
                <a:spcPts val="1000"/>
              </a:spcAft>
              <a:buClr>
                <a:schemeClr val="tx1"/>
              </a:buClr>
              <a:buSzPct val="100000"/>
              <a:buFont typeface="Arial"/>
              <a:buNone/>
              <a:defRPr sz="1600" kern="1200" cap="none">
                <a:solidFill>
                  <a:schemeClr val="tx1">
                    <a:tint val="75000"/>
                  </a:schemeClr>
                </a:solidFill>
                <a:effectLst/>
                <a:latin typeface="+mn-lt"/>
                <a:ea typeface="+mn-ea"/>
                <a:cs typeface="+mn-cs"/>
              </a:defRPr>
            </a:lvl2pPr>
            <a:lvl3pPr marL="914400" indent="0" algn="ctr" defTabSz="457200" rtl="0" eaLnBrk="1" latinLnBrk="0" hangingPunct="1">
              <a:spcBef>
                <a:spcPts val="0"/>
              </a:spcBef>
              <a:spcAft>
                <a:spcPts val="1000"/>
              </a:spcAft>
              <a:buClr>
                <a:schemeClr val="tx1"/>
              </a:buClr>
              <a:buSzPct val="100000"/>
              <a:buFont typeface="Arial"/>
              <a:buNone/>
              <a:defRPr sz="1400" kern="1200" cap="none">
                <a:solidFill>
                  <a:schemeClr val="tx1">
                    <a:tint val="75000"/>
                  </a:schemeClr>
                </a:solidFill>
                <a:effectLst/>
                <a:latin typeface="+mn-lt"/>
                <a:ea typeface="+mn-ea"/>
                <a:cs typeface="+mn-cs"/>
              </a:defRPr>
            </a:lvl3pPr>
            <a:lvl4pPr marL="1371600" indent="0" algn="ctr" defTabSz="457200" rtl="0" eaLnBrk="1" latinLnBrk="0" hangingPunct="1">
              <a:spcBef>
                <a:spcPts val="0"/>
              </a:spcBef>
              <a:spcAft>
                <a:spcPts val="1000"/>
              </a:spcAft>
              <a:buClr>
                <a:schemeClr val="tx1"/>
              </a:buClr>
              <a:buSzPct val="100000"/>
              <a:buFont typeface="Arial"/>
              <a:buNone/>
              <a:defRPr sz="1200" kern="1200" cap="none">
                <a:solidFill>
                  <a:schemeClr val="tx1">
                    <a:tint val="75000"/>
                  </a:schemeClr>
                </a:solidFill>
                <a:effectLst/>
                <a:latin typeface="+mn-lt"/>
                <a:ea typeface="+mn-ea"/>
                <a:cs typeface="+mn-cs"/>
              </a:defRPr>
            </a:lvl4pPr>
            <a:lvl5pPr marL="1828800" indent="0" algn="ctr" defTabSz="457200" rtl="0" eaLnBrk="1" latinLnBrk="0" hangingPunct="1">
              <a:spcBef>
                <a:spcPts val="0"/>
              </a:spcBef>
              <a:spcAft>
                <a:spcPts val="1000"/>
              </a:spcAft>
              <a:buClr>
                <a:schemeClr val="tx1"/>
              </a:buClr>
              <a:buSzPct val="100000"/>
              <a:buFont typeface="Arial"/>
              <a:buNone/>
              <a:defRPr sz="1200" kern="1200" cap="none">
                <a:solidFill>
                  <a:schemeClr val="tx1">
                    <a:tint val="75000"/>
                  </a:schemeClr>
                </a:solidFill>
                <a:effectLst/>
                <a:latin typeface="+mn-lt"/>
                <a:ea typeface="+mn-ea"/>
                <a:cs typeface="+mn-cs"/>
              </a:defRPr>
            </a:lvl5pPr>
            <a:lvl6pPr marL="2286000" indent="0" algn="ctr" defTabSz="457200" rtl="0" eaLnBrk="1" latinLnBrk="0" hangingPunct="1">
              <a:spcBef>
                <a:spcPts val="0"/>
              </a:spcBef>
              <a:spcAft>
                <a:spcPts val="1000"/>
              </a:spcAft>
              <a:buClr>
                <a:schemeClr val="tx1"/>
              </a:buClr>
              <a:buSzPct val="100000"/>
              <a:buFont typeface="Arial"/>
              <a:buNone/>
              <a:defRPr sz="1200" kern="1200" cap="none">
                <a:solidFill>
                  <a:schemeClr val="tx1">
                    <a:tint val="75000"/>
                  </a:schemeClr>
                </a:solidFill>
                <a:effectLst/>
                <a:latin typeface="+mn-lt"/>
                <a:ea typeface="+mn-ea"/>
                <a:cs typeface="+mn-cs"/>
              </a:defRPr>
            </a:lvl6pPr>
            <a:lvl7pPr marL="2743200" indent="0" algn="ctr" defTabSz="457200" rtl="0" eaLnBrk="1" latinLnBrk="0" hangingPunct="1">
              <a:spcBef>
                <a:spcPts val="0"/>
              </a:spcBef>
              <a:spcAft>
                <a:spcPts val="1000"/>
              </a:spcAft>
              <a:buClr>
                <a:schemeClr val="tx1"/>
              </a:buClr>
              <a:buSzPct val="100000"/>
              <a:buFont typeface="Arial"/>
              <a:buNone/>
              <a:defRPr sz="1200" kern="1200" cap="none">
                <a:solidFill>
                  <a:schemeClr val="tx1">
                    <a:tint val="75000"/>
                  </a:schemeClr>
                </a:solidFill>
                <a:effectLst/>
                <a:latin typeface="+mn-lt"/>
                <a:ea typeface="+mn-ea"/>
                <a:cs typeface="+mn-cs"/>
              </a:defRPr>
            </a:lvl7pPr>
            <a:lvl8pPr marL="3200400" indent="0" algn="ctr" defTabSz="457200" rtl="0" eaLnBrk="1" latinLnBrk="0" hangingPunct="1">
              <a:spcBef>
                <a:spcPts val="0"/>
              </a:spcBef>
              <a:spcAft>
                <a:spcPts val="1000"/>
              </a:spcAft>
              <a:buClr>
                <a:schemeClr val="tx1"/>
              </a:buClr>
              <a:buSzPct val="100000"/>
              <a:buFont typeface="Arial"/>
              <a:buNone/>
              <a:defRPr sz="1200" kern="1200" cap="none">
                <a:solidFill>
                  <a:schemeClr val="tx1">
                    <a:tint val="75000"/>
                  </a:schemeClr>
                </a:solidFill>
                <a:effectLst/>
                <a:latin typeface="+mn-lt"/>
                <a:ea typeface="+mn-ea"/>
                <a:cs typeface="+mn-cs"/>
              </a:defRPr>
            </a:lvl8pPr>
            <a:lvl9pPr marL="3657600" indent="0" algn="ctr" defTabSz="457200" rtl="0" eaLnBrk="1" latinLnBrk="0" hangingPunct="1">
              <a:spcBef>
                <a:spcPts val="0"/>
              </a:spcBef>
              <a:spcAft>
                <a:spcPts val="1000"/>
              </a:spcAft>
              <a:buClr>
                <a:schemeClr val="tx1"/>
              </a:buClr>
              <a:buSzPct val="100000"/>
              <a:buFont typeface="Arial"/>
              <a:buNone/>
              <a:defRPr sz="1200" kern="1200" cap="none">
                <a:solidFill>
                  <a:schemeClr val="tx1">
                    <a:tint val="75000"/>
                  </a:schemeClr>
                </a:solidFill>
                <a:effectLst/>
                <a:latin typeface="+mn-lt"/>
                <a:ea typeface="+mn-ea"/>
                <a:cs typeface="+mn-cs"/>
              </a:defRPr>
            </a:lvl9pPr>
          </a:lstStyle>
          <a:p>
            <a:r>
              <a:rPr lang="en-US" sz="1600" dirty="0"/>
              <a:t>National Cancer Institute</a:t>
            </a:r>
          </a:p>
          <a:p>
            <a:r>
              <a:rPr lang="en-US" sz="1600" dirty="0"/>
              <a:t>Division of Cancer Biology</a:t>
            </a:r>
          </a:p>
          <a:p>
            <a:r>
              <a:rPr lang="en-US" sz="1600" dirty="0"/>
              <a:t>[Modeling, visualization, interactive media]</a:t>
            </a:r>
          </a:p>
          <a:p>
            <a:r>
              <a:rPr lang="en-US" sz="1600" dirty="0">
                <a:solidFill>
                  <a:schemeClr val="bg2"/>
                </a:solidFill>
              </a:rPr>
              <a:t>David.miller3@nih.gov</a:t>
            </a:r>
          </a:p>
        </p:txBody>
      </p:sp>
      <p:pic>
        <p:nvPicPr>
          <p:cNvPr id="6" name="Picture 5" descr="Digital.gov with logo. Logo is a dark blue hexagon shape with a large white triangle shape in the center, positioned like a flag.">
            <a:extLst>
              <a:ext uri="{FF2B5EF4-FFF2-40B4-BE49-F238E27FC236}">
                <a16:creationId xmlns:a16="http://schemas.microsoft.com/office/drawing/2014/main" id="{A0DDEAFC-7EF2-0FD3-9C54-76FF04EDDF85}"/>
              </a:ext>
            </a:extLst>
          </p:cNvPr>
          <p:cNvPicPr>
            <a:picLocks noChangeAspect="1"/>
          </p:cNvPicPr>
          <p:nvPr/>
        </p:nvPicPr>
        <p:blipFill>
          <a:blip r:embed="rId3"/>
          <a:stretch>
            <a:fillRect/>
          </a:stretch>
        </p:blipFill>
        <p:spPr>
          <a:xfrm>
            <a:off x="248083" y="4553464"/>
            <a:ext cx="1780502" cy="539322"/>
          </a:xfrm>
          <a:prstGeom prst="rect">
            <a:avLst/>
          </a:prstGeom>
        </p:spPr>
      </p:pic>
      <p:sp>
        <p:nvSpPr>
          <p:cNvPr id="4" name="TextBox 3"/>
          <p:cNvSpPr txBox="1"/>
          <p:nvPr/>
        </p:nvSpPr>
        <p:spPr>
          <a:xfrm>
            <a:off x="6451018" y="4563906"/>
            <a:ext cx="2444900" cy="461665"/>
          </a:xfrm>
          <a:prstGeom prst="rect">
            <a:avLst/>
          </a:prstGeom>
          <a:noFill/>
        </p:spPr>
        <p:txBody>
          <a:bodyPr wrap="none" rtlCol="0">
            <a:spAutoFit/>
          </a:bodyPr>
          <a:lstStyle/>
          <a:p>
            <a:pPr algn="r"/>
            <a:r>
              <a:rPr lang="en-US" sz="2400" dirty="0" err="1"/>
              <a:t>www.cancer.gov</a:t>
            </a:r>
            <a:endParaRPr lang="en-US" sz="2400" dirty="0"/>
          </a:p>
        </p:txBody>
      </p:sp>
      <p:sp>
        <p:nvSpPr>
          <p:cNvPr id="3" name="Slide Number Placeholder 1">
            <a:extLst>
              <a:ext uri="{FF2B5EF4-FFF2-40B4-BE49-F238E27FC236}">
                <a16:creationId xmlns:a16="http://schemas.microsoft.com/office/drawing/2014/main" id="{CD4FFEA1-B2AB-428A-5740-C19517553DB0}"/>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1</a:t>
            </a:fld>
            <a:endParaRPr lang="en" dirty="0"/>
          </a:p>
        </p:txBody>
      </p:sp>
    </p:spTree>
    <p:extLst>
      <p:ext uri="{BB962C8B-B14F-4D97-AF65-F5344CB8AC3E}">
        <p14:creationId xmlns:p14="http://schemas.microsoft.com/office/powerpoint/2010/main" val="2134748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40"/>
          <p:cNvSpPr txBox="1">
            <a:spLocks noGrp="1"/>
          </p:cNvSpPr>
          <p:nvPr>
            <p:ph type="ctrTitle"/>
          </p:nvPr>
        </p:nvSpPr>
        <p:spPr>
          <a:xfrm>
            <a:off x="216900" y="1026600"/>
            <a:ext cx="8710200" cy="309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0" dirty="0"/>
              <a:t>UCSC Xena is a web-based visualization and analysis tool for large-scale cancer genomics data</a:t>
            </a:r>
            <a:endParaRPr b="0" dirty="0"/>
          </a:p>
        </p:txBody>
      </p:sp>
      <p:sp>
        <p:nvSpPr>
          <p:cNvPr id="2" name="Slide Number Placeholder 1">
            <a:extLst>
              <a:ext uri="{FF2B5EF4-FFF2-40B4-BE49-F238E27FC236}">
                <a16:creationId xmlns:a16="http://schemas.microsoft.com/office/drawing/2014/main" id="{5D0A3E60-6AF5-2E7A-E295-CAE6C7F9728D}"/>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10</a:t>
            </a:fld>
            <a:endParaRPr lang="e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7" name="Google Shape;217;p42"/>
          <p:cNvSpPr txBox="1">
            <a:spLocks noGrp="1"/>
          </p:cNvSpPr>
          <p:nvPr>
            <p:ph type="title" idx="4294967295"/>
          </p:nvPr>
        </p:nvSpPr>
        <p:spPr>
          <a:xfrm>
            <a:off x="311700" y="52156"/>
            <a:ext cx="8520600" cy="5727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4200" b="1" i="0" u="none" strike="noStrike" kern="0" cap="none" spc="0" normalizeH="0" baseline="0" noProof="0" dirty="0">
                <a:ln>
                  <a:noFill/>
                </a:ln>
                <a:solidFill>
                  <a:srgbClr val="215968"/>
                </a:solidFill>
                <a:effectLst/>
                <a:uLnTx/>
                <a:uFillTx/>
                <a:latin typeface="Arial"/>
                <a:ea typeface="Arial"/>
                <a:cs typeface="Arial"/>
                <a:sym typeface="Arial"/>
              </a:rPr>
              <a:t>UCSC Xena Usage </a:t>
            </a:r>
            <a:r>
              <a:rPr lang="en-US" sz="1800" b="1" dirty="0">
                <a:solidFill>
                  <a:srgbClr val="215968"/>
                </a:solidFill>
              </a:rPr>
              <a:t>August 2022</a:t>
            </a:r>
            <a:endParaRPr kumimoji="0" lang="en-US" sz="1800" b="0" i="0" u="none" strike="noStrike" kern="0" cap="none" spc="0" normalizeH="0" baseline="0" noProof="0" dirty="0">
              <a:ln>
                <a:noFill/>
              </a:ln>
              <a:solidFill>
                <a:srgbClr val="215968"/>
              </a:solidFill>
              <a:effectLst/>
              <a:uLnTx/>
              <a:uFillTx/>
              <a:latin typeface="Arial"/>
              <a:ea typeface="Arial"/>
              <a:cs typeface="Arial"/>
              <a:sym typeface="Arial"/>
            </a:endParaRPr>
          </a:p>
        </p:txBody>
      </p:sp>
      <p:sp>
        <p:nvSpPr>
          <p:cNvPr id="223" name="Google Shape;223;p42"/>
          <p:cNvSpPr txBox="1"/>
          <p:nvPr/>
        </p:nvSpPr>
        <p:spPr>
          <a:xfrm>
            <a:off x="219026" y="986004"/>
            <a:ext cx="3300675" cy="92329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dirty="0">
                <a:solidFill>
                  <a:srgbClr val="FF6B6B"/>
                </a:solidFill>
              </a:rPr>
              <a:t>Monthly stats:</a:t>
            </a:r>
          </a:p>
          <a:p>
            <a:pPr marL="285750" lvl="0" indent="-285750" algn="l" rtl="0">
              <a:spcBef>
                <a:spcPts val="0"/>
              </a:spcBef>
              <a:spcAft>
                <a:spcPts val="0"/>
              </a:spcAft>
              <a:buFont typeface="Arial" panose="020B0604020202020204" pitchFamily="34" charset="0"/>
              <a:buChar char="•"/>
            </a:pPr>
            <a:r>
              <a:rPr lang="en" sz="1600" b="1" dirty="0"/>
              <a:t>15K users over </a:t>
            </a:r>
            <a:r>
              <a:rPr lang="en" sz="1600" b="1" dirty="0">
                <a:solidFill>
                  <a:srgbClr val="000000"/>
                </a:solidFill>
              </a:rPr>
              <a:t>3</a:t>
            </a:r>
            <a:r>
              <a:rPr lang="en" sz="1600" b="1" dirty="0"/>
              <a:t>5</a:t>
            </a:r>
            <a:r>
              <a:rPr lang="en" sz="1600" b="1" dirty="0">
                <a:solidFill>
                  <a:srgbClr val="000000"/>
                </a:solidFill>
              </a:rPr>
              <a:t>K sessions</a:t>
            </a:r>
            <a:endParaRPr lang="en" sz="1600" b="1" dirty="0"/>
          </a:p>
          <a:p>
            <a:pPr marL="285750" lvl="0" indent="-285750" algn="l" rtl="0">
              <a:spcBef>
                <a:spcPts val="0"/>
              </a:spcBef>
              <a:spcAft>
                <a:spcPts val="0"/>
              </a:spcAft>
              <a:buFont typeface="Arial" panose="020B0604020202020204" pitchFamily="34" charset="0"/>
              <a:buChar char="•"/>
            </a:pPr>
            <a:r>
              <a:rPr lang="en" sz="1600" b="1" dirty="0"/>
              <a:t>88</a:t>
            </a:r>
            <a:r>
              <a:rPr lang="en" sz="1600" b="1" dirty="0">
                <a:solidFill>
                  <a:srgbClr val="000000"/>
                </a:solidFill>
              </a:rPr>
              <a:t> countries</a:t>
            </a:r>
            <a:endParaRPr sz="1600" b="1" dirty="0"/>
          </a:p>
        </p:txBody>
      </p:sp>
      <p:pic>
        <p:nvPicPr>
          <p:cNvPr id="4" name="Google Shape;216;p42" descr="Screenshot of Google Analytics showing users per week for the period of August, 2022. Traffic is higher during the week than the weekend. Half of the sessions are from returning users. 15,769 users, 65,326 Pageviews, 10,557 new users, 1.85 pages per session, 35,307 sessions, Average session duration 5 minutes, 24 seconds, 2.24 sessions per user, 54.61% bounce rate">
            <a:extLst>
              <a:ext uri="{FF2B5EF4-FFF2-40B4-BE49-F238E27FC236}">
                <a16:creationId xmlns:a16="http://schemas.microsoft.com/office/drawing/2014/main" id="{D9676D64-313E-3300-2A11-638C29D72504}"/>
              </a:ext>
            </a:extLst>
          </p:cNvPr>
          <p:cNvPicPr preferRelativeResize="0">
            <a:picLocks noChangeAspect="1"/>
          </p:cNvPicPr>
          <p:nvPr/>
        </p:nvPicPr>
        <p:blipFill>
          <a:blip r:embed="rId3">
            <a:alphaModFix/>
          </a:blip>
          <a:stretch>
            <a:fillRect/>
          </a:stretch>
        </p:blipFill>
        <p:spPr>
          <a:xfrm>
            <a:off x="141992" y="2007307"/>
            <a:ext cx="8891826" cy="3017520"/>
          </a:xfrm>
          <a:prstGeom prst="rect">
            <a:avLst/>
          </a:prstGeom>
          <a:noFill/>
          <a:ln>
            <a:noFill/>
          </a:ln>
        </p:spPr>
      </p:pic>
      <p:sp>
        <p:nvSpPr>
          <p:cNvPr id="2" name="Slide Number Placeholder 1">
            <a:extLst>
              <a:ext uri="{FF2B5EF4-FFF2-40B4-BE49-F238E27FC236}">
                <a16:creationId xmlns:a16="http://schemas.microsoft.com/office/drawing/2014/main" id="{885D1A16-326D-C69E-9C92-34411CB93F8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
        <p:nvSpPr>
          <p:cNvPr id="5" name="Rectangle 4">
            <a:extLst>
              <a:ext uri="{FF2B5EF4-FFF2-40B4-BE49-F238E27FC236}">
                <a16:creationId xmlns:a16="http://schemas.microsoft.com/office/drawing/2014/main" id="{A9220192-88D8-9810-15EF-C59843B99D6C}"/>
              </a:ext>
              <a:ext uri="{C183D7F6-B498-43B3-948B-1728B52AA6E4}">
                <adec:decorative xmlns:adec="http://schemas.microsoft.com/office/drawing/2017/decorative" val="1"/>
              </a:ext>
            </a:extLst>
          </p:cNvPr>
          <p:cNvSpPr/>
          <p:nvPr/>
        </p:nvSpPr>
        <p:spPr>
          <a:xfrm>
            <a:off x="141992" y="2007307"/>
            <a:ext cx="620008" cy="3730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7" name="Google Shape;217;p42"/>
          <p:cNvSpPr txBox="1">
            <a:spLocks noGrp="1"/>
          </p:cNvSpPr>
          <p:nvPr>
            <p:ph type="title" idx="4294967295"/>
          </p:nvPr>
        </p:nvSpPr>
        <p:spPr>
          <a:xfrm>
            <a:off x="311700" y="205317"/>
            <a:ext cx="8520600" cy="5727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4200" b="1" i="0" u="none" strike="noStrike" kern="0" cap="none" spc="0" normalizeH="0" baseline="0" noProof="0" dirty="0">
                <a:ln>
                  <a:noFill/>
                </a:ln>
                <a:solidFill>
                  <a:srgbClr val="215968"/>
                </a:solidFill>
                <a:effectLst/>
                <a:uLnTx/>
                <a:uFillTx/>
                <a:latin typeface="Arial"/>
                <a:ea typeface="Arial"/>
                <a:cs typeface="Arial"/>
                <a:sym typeface="Arial"/>
              </a:rPr>
              <a:t>UCSC Xena Usage</a:t>
            </a:r>
            <a:r>
              <a:rPr lang="en-US" sz="1600" b="1" dirty="0">
                <a:solidFill>
                  <a:srgbClr val="215968"/>
                </a:solidFill>
              </a:rPr>
              <a:t> </a:t>
            </a:r>
            <a:r>
              <a:rPr lang="en-US" sz="1800" b="1" dirty="0">
                <a:solidFill>
                  <a:srgbClr val="215968"/>
                </a:solidFill>
              </a:rPr>
              <a:t>August 2022 (cont’d)</a:t>
            </a:r>
          </a:p>
        </p:txBody>
      </p:sp>
      <p:grpSp>
        <p:nvGrpSpPr>
          <p:cNvPr id="3" name="Google Shape;218;p42" descr="Screenshot of Google Analytics showing where in the world traffic is originating. Larger blue dots are over the USA, Europe, and China. Smaller blue dots over various countries in South America and Australia">
            <a:extLst>
              <a:ext uri="{FF2B5EF4-FFF2-40B4-BE49-F238E27FC236}">
                <a16:creationId xmlns:a16="http://schemas.microsoft.com/office/drawing/2014/main" id="{FF5AFDF7-9DC0-1814-3694-7CC90F3CA785}"/>
              </a:ext>
            </a:extLst>
          </p:cNvPr>
          <p:cNvGrpSpPr>
            <a:grpSpLocks noChangeAspect="1"/>
          </p:cNvGrpSpPr>
          <p:nvPr/>
        </p:nvGrpSpPr>
        <p:grpSpPr>
          <a:xfrm>
            <a:off x="1149472" y="1328197"/>
            <a:ext cx="6991780" cy="3609986"/>
            <a:chOff x="5001875" y="1098004"/>
            <a:chExt cx="3744773" cy="1940046"/>
          </a:xfrm>
        </p:grpSpPr>
        <p:pic>
          <p:nvPicPr>
            <p:cNvPr id="4" name="Google Shape;219;p42">
              <a:extLst>
                <a:ext uri="{FF2B5EF4-FFF2-40B4-BE49-F238E27FC236}">
                  <a16:creationId xmlns:a16="http://schemas.microsoft.com/office/drawing/2014/main" id="{6CB8E89E-D419-3AFC-6598-10B576736B07}"/>
                </a:ext>
              </a:extLst>
            </p:cNvPr>
            <p:cNvPicPr preferRelativeResize="0"/>
            <p:nvPr/>
          </p:nvPicPr>
          <p:blipFill>
            <a:blip r:embed="rId3">
              <a:alphaModFix/>
            </a:blip>
            <a:stretch>
              <a:fillRect/>
            </a:stretch>
          </p:blipFill>
          <p:spPr>
            <a:xfrm>
              <a:off x="5001875" y="1098004"/>
              <a:ext cx="3744773" cy="1940046"/>
            </a:xfrm>
            <a:prstGeom prst="rect">
              <a:avLst/>
            </a:prstGeom>
            <a:noFill/>
            <a:ln>
              <a:noFill/>
            </a:ln>
          </p:spPr>
        </p:pic>
        <p:sp>
          <p:nvSpPr>
            <p:cNvPr id="6" name="Google Shape;221;p42">
              <a:extLst>
                <a:ext uri="{FF2B5EF4-FFF2-40B4-BE49-F238E27FC236}">
                  <a16:creationId xmlns:a16="http://schemas.microsoft.com/office/drawing/2014/main" id="{96874C1A-9C3B-E8A4-1B91-EABEF00A9F84}"/>
                </a:ext>
              </a:extLst>
            </p:cNvPr>
            <p:cNvSpPr txBox="1"/>
            <p:nvPr/>
          </p:nvSpPr>
          <p:spPr>
            <a:xfrm>
              <a:off x="5013194" y="2638761"/>
              <a:ext cx="558300" cy="33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Users</a:t>
              </a:r>
              <a:endParaRPr sz="1100"/>
            </a:p>
          </p:txBody>
        </p:sp>
      </p:grpSp>
      <p:sp>
        <p:nvSpPr>
          <p:cNvPr id="2" name="Slide Number Placeholder 1">
            <a:extLst>
              <a:ext uri="{FF2B5EF4-FFF2-40B4-BE49-F238E27FC236}">
                <a16:creationId xmlns:a16="http://schemas.microsoft.com/office/drawing/2014/main" id="{885D1A16-326D-C69E-9C92-34411CB93F8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Tree>
    <p:extLst>
      <p:ext uri="{BB962C8B-B14F-4D97-AF65-F5344CB8AC3E}">
        <p14:creationId xmlns:p14="http://schemas.microsoft.com/office/powerpoint/2010/main" val="14697216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39" name="Google Shape;239;p43"/>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Core team for UCSC Xena</a:t>
            </a:r>
            <a:endParaRPr dirty="0"/>
          </a:p>
        </p:txBody>
      </p:sp>
      <p:pic>
        <p:nvPicPr>
          <p:cNvPr id="3" name="Google Shape;200;p41" descr="Headshot of Jing Zhu, Principal Investigator for UCSC Xena. Asian woman smiling with glasses.">
            <a:extLst>
              <a:ext uri="{FF2B5EF4-FFF2-40B4-BE49-F238E27FC236}">
                <a16:creationId xmlns:a16="http://schemas.microsoft.com/office/drawing/2014/main" id="{C244CE3E-7462-F6C3-5718-CB2DAB199C6F}"/>
              </a:ext>
            </a:extLst>
          </p:cNvPr>
          <p:cNvPicPr preferRelativeResize="0"/>
          <p:nvPr/>
        </p:nvPicPr>
        <p:blipFill>
          <a:blip r:embed="rId3">
            <a:alphaModFix/>
          </a:blip>
          <a:stretch>
            <a:fillRect/>
          </a:stretch>
        </p:blipFill>
        <p:spPr>
          <a:xfrm>
            <a:off x="1278679" y="1192692"/>
            <a:ext cx="863977" cy="1183475"/>
          </a:xfrm>
          <a:prstGeom prst="rect">
            <a:avLst/>
          </a:prstGeom>
          <a:noFill/>
          <a:ln>
            <a:noFill/>
          </a:ln>
        </p:spPr>
      </p:pic>
      <p:sp>
        <p:nvSpPr>
          <p:cNvPr id="4" name="Google Shape;201;p41">
            <a:extLst>
              <a:ext uri="{FF2B5EF4-FFF2-40B4-BE49-F238E27FC236}">
                <a16:creationId xmlns:a16="http://schemas.microsoft.com/office/drawing/2014/main" id="{C2708509-6BB5-C4A2-BABE-1B915D2C60FD}"/>
              </a:ext>
            </a:extLst>
          </p:cNvPr>
          <p:cNvSpPr txBox="1"/>
          <p:nvPr/>
        </p:nvSpPr>
        <p:spPr>
          <a:xfrm>
            <a:off x="1014368" y="2376168"/>
            <a:ext cx="1392600" cy="45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t>Jing Zhu</a:t>
            </a:r>
            <a:endParaRPr sz="2400"/>
          </a:p>
        </p:txBody>
      </p:sp>
      <p:sp>
        <p:nvSpPr>
          <p:cNvPr id="237" name="Google Shape;237;p43"/>
          <p:cNvSpPr txBox="1"/>
          <p:nvPr/>
        </p:nvSpPr>
        <p:spPr>
          <a:xfrm>
            <a:off x="717825" y="2962100"/>
            <a:ext cx="1985700" cy="104641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latin typeface="Calibri"/>
                <a:ea typeface="Calibri"/>
                <a:cs typeface="Calibri"/>
                <a:sym typeface="Calibri"/>
              </a:rPr>
              <a:t>Principal Investigator,</a:t>
            </a:r>
            <a:r>
              <a:rPr lang="en" dirty="0">
                <a:latin typeface="Calibri"/>
                <a:ea typeface="Calibri"/>
                <a:cs typeface="Calibri"/>
                <a:sym typeface="Calibri"/>
              </a:rPr>
              <a:t> </a:t>
            </a:r>
            <a:endParaRPr dirty="0">
              <a:latin typeface="Calibri"/>
              <a:ea typeface="Calibri"/>
              <a:cs typeface="Calibri"/>
              <a:sym typeface="Calibri"/>
            </a:endParaRPr>
          </a:p>
          <a:p>
            <a:pPr marL="0" lvl="0" indent="0" algn="l" rtl="0">
              <a:spcBef>
                <a:spcPts val="0"/>
              </a:spcBef>
              <a:spcAft>
                <a:spcPts val="0"/>
              </a:spcAft>
              <a:buNone/>
            </a:pPr>
            <a:r>
              <a:rPr lang="en" dirty="0">
                <a:latin typeface="Calibri"/>
                <a:ea typeface="Calibri"/>
                <a:cs typeface="Calibri"/>
                <a:sym typeface="Calibri"/>
              </a:rPr>
              <a:t>AKA. the boss</a:t>
            </a:r>
            <a:endParaRPr dirty="0">
              <a:latin typeface="Calibri"/>
              <a:ea typeface="Calibri"/>
              <a:cs typeface="Calibri"/>
              <a:sym typeface="Calibri"/>
            </a:endParaRPr>
          </a:p>
          <a:p>
            <a:pPr marL="0" lvl="0" indent="0" algn="l" rtl="0">
              <a:spcBef>
                <a:spcPts val="0"/>
              </a:spcBef>
              <a:spcAft>
                <a:spcPts val="0"/>
              </a:spcAft>
              <a:buNone/>
            </a:pPr>
            <a:r>
              <a:rPr lang="en" dirty="0">
                <a:latin typeface="Calibri"/>
                <a:ea typeface="Calibri"/>
                <a:cs typeface="Calibri"/>
                <a:sym typeface="Calibri"/>
              </a:rPr>
              <a:t>Also does data curation and management</a:t>
            </a:r>
            <a:endParaRPr dirty="0">
              <a:latin typeface="Calibri"/>
              <a:ea typeface="Calibri"/>
              <a:cs typeface="Calibri"/>
              <a:sym typeface="Calibri"/>
            </a:endParaRPr>
          </a:p>
        </p:txBody>
      </p:sp>
      <p:pic>
        <p:nvPicPr>
          <p:cNvPr id="5" name="Google Shape;203;p41" descr="Headshot of Brian Craft, Software Developer for UCSC Xena. White man with curly short hair, wide-brimmed hat, and glasses">
            <a:extLst>
              <a:ext uri="{FF2B5EF4-FFF2-40B4-BE49-F238E27FC236}">
                <a16:creationId xmlns:a16="http://schemas.microsoft.com/office/drawing/2014/main" id="{8DE9BF76-D910-E808-3963-1832F13FACC0}"/>
              </a:ext>
            </a:extLst>
          </p:cNvPr>
          <p:cNvPicPr preferRelativeResize="0"/>
          <p:nvPr/>
        </p:nvPicPr>
        <p:blipFill>
          <a:blip r:embed="rId4">
            <a:alphaModFix/>
          </a:blip>
          <a:stretch>
            <a:fillRect/>
          </a:stretch>
        </p:blipFill>
        <p:spPr>
          <a:xfrm>
            <a:off x="3751376" y="1192692"/>
            <a:ext cx="1183475" cy="1183475"/>
          </a:xfrm>
          <a:prstGeom prst="rect">
            <a:avLst/>
          </a:prstGeom>
          <a:noFill/>
          <a:ln>
            <a:noFill/>
          </a:ln>
        </p:spPr>
      </p:pic>
      <p:sp>
        <p:nvSpPr>
          <p:cNvPr id="6" name="Google Shape;204;p41">
            <a:extLst>
              <a:ext uri="{FF2B5EF4-FFF2-40B4-BE49-F238E27FC236}">
                <a16:creationId xmlns:a16="http://schemas.microsoft.com/office/drawing/2014/main" id="{702A2A1B-4130-D89D-1309-0667420FA035}"/>
              </a:ext>
            </a:extLst>
          </p:cNvPr>
          <p:cNvSpPr txBox="1"/>
          <p:nvPr/>
        </p:nvSpPr>
        <p:spPr>
          <a:xfrm>
            <a:off x="3414453" y="2376175"/>
            <a:ext cx="1857300" cy="45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t>Brian Craft</a:t>
            </a:r>
            <a:endParaRPr sz="2400"/>
          </a:p>
        </p:txBody>
      </p:sp>
      <p:sp>
        <p:nvSpPr>
          <p:cNvPr id="238" name="Google Shape;238;p43"/>
          <p:cNvSpPr txBox="1"/>
          <p:nvPr/>
        </p:nvSpPr>
        <p:spPr>
          <a:xfrm>
            <a:off x="3527262" y="2962100"/>
            <a:ext cx="1744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Calibri"/>
                <a:ea typeface="Calibri"/>
                <a:cs typeface="Calibri"/>
                <a:sym typeface="Calibri"/>
              </a:rPr>
              <a:t>Software Developer</a:t>
            </a:r>
            <a:endParaRPr b="1">
              <a:latin typeface="Calibri"/>
              <a:ea typeface="Calibri"/>
              <a:cs typeface="Calibri"/>
              <a:sym typeface="Calibri"/>
            </a:endParaRPr>
          </a:p>
          <a:p>
            <a:pPr marL="0" lvl="0" indent="0" algn="l" rtl="0">
              <a:spcBef>
                <a:spcPts val="0"/>
              </a:spcBef>
              <a:spcAft>
                <a:spcPts val="0"/>
              </a:spcAft>
              <a:buNone/>
            </a:pPr>
            <a:r>
              <a:rPr lang="en">
                <a:latin typeface="Calibri"/>
                <a:ea typeface="Calibri"/>
                <a:cs typeface="Calibri"/>
                <a:sym typeface="Calibri"/>
              </a:rPr>
              <a:t>Backend + frontend</a:t>
            </a:r>
            <a:endParaRPr>
              <a:latin typeface="Calibri"/>
              <a:ea typeface="Calibri"/>
              <a:cs typeface="Calibri"/>
              <a:sym typeface="Calibri"/>
            </a:endParaRPr>
          </a:p>
        </p:txBody>
      </p:sp>
      <p:pic>
        <p:nvPicPr>
          <p:cNvPr id="7" name="Google Shape;206;p41" descr="Headshot of Mary Goldman, Design and Outreach Engineer for UCSC Xena. White woman smiling in front of a bush of blue flowers">
            <a:extLst>
              <a:ext uri="{FF2B5EF4-FFF2-40B4-BE49-F238E27FC236}">
                <a16:creationId xmlns:a16="http://schemas.microsoft.com/office/drawing/2014/main" id="{D62B13BC-F974-63FE-F86C-16C45B4846FF}"/>
              </a:ext>
            </a:extLst>
          </p:cNvPr>
          <p:cNvPicPr preferRelativeResize="0"/>
          <p:nvPr/>
        </p:nvPicPr>
        <p:blipFill>
          <a:blip r:embed="rId5">
            <a:alphaModFix/>
          </a:blip>
          <a:stretch>
            <a:fillRect/>
          </a:stretch>
        </p:blipFill>
        <p:spPr>
          <a:xfrm>
            <a:off x="6879091" y="1192692"/>
            <a:ext cx="1183476" cy="1183476"/>
          </a:xfrm>
          <a:prstGeom prst="rect">
            <a:avLst/>
          </a:prstGeom>
          <a:noFill/>
          <a:ln>
            <a:noFill/>
          </a:ln>
        </p:spPr>
      </p:pic>
      <p:sp>
        <p:nvSpPr>
          <p:cNvPr id="8" name="Google Shape;207;p41">
            <a:extLst>
              <a:ext uri="{FF2B5EF4-FFF2-40B4-BE49-F238E27FC236}">
                <a16:creationId xmlns:a16="http://schemas.microsoft.com/office/drawing/2014/main" id="{40F0A1C9-0068-CA2C-4270-565544EAC1F0}"/>
              </a:ext>
            </a:extLst>
          </p:cNvPr>
          <p:cNvSpPr txBox="1"/>
          <p:nvPr/>
        </p:nvSpPr>
        <p:spPr>
          <a:xfrm>
            <a:off x="6279238" y="2376175"/>
            <a:ext cx="2383200" cy="45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t>Mary Goldman</a:t>
            </a:r>
            <a:endParaRPr sz="2400"/>
          </a:p>
        </p:txBody>
      </p:sp>
      <p:sp>
        <p:nvSpPr>
          <p:cNvPr id="240" name="Google Shape;240;p43"/>
          <p:cNvSpPr txBox="1"/>
          <p:nvPr/>
        </p:nvSpPr>
        <p:spPr>
          <a:xfrm>
            <a:off x="6323850" y="2886625"/>
            <a:ext cx="2649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Calibri"/>
                <a:ea typeface="Calibri"/>
                <a:cs typeface="Calibri"/>
                <a:sym typeface="Calibri"/>
              </a:rPr>
              <a:t>Design and Outreach Engineer </a:t>
            </a:r>
            <a:endParaRPr>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A09AA6CE-E9EE-9A14-8159-DC69F55B878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dirty="0"/>
          </a:p>
        </p:txBody>
      </p:sp>
      <p:sp>
        <p:nvSpPr>
          <p:cNvPr id="9" name="Google Shape;257;p44">
            <a:extLst>
              <a:ext uri="{FF2B5EF4-FFF2-40B4-BE49-F238E27FC236}">
                <a16:creationId xmlns:a16="http://schemas.microsoft.com/office/drawing/2014/main" id="{5D417F14-50BA-6136-A0C7-5CB94C7001FB}"/>
              </a:ext>
            </a:extLst>
          </p:cNvPr>
          <p:cNvSpPr txBox="1"/>
          <p:nvPr/>
        </p:nvSpPr>
        <p:spPr>
          <a:xfrm>
            <a:off x="6323850" y="3114479"/>
            <a:ext cx="2649900" cy="1692741"/>
          </a:xfrm>
          <a:prstGeom prst="rect">
            <a:avLst/>
          </a:prstGeom>
          <a:noFill/>
          <a:ln>
            <a:noFill/>
          </a:ln>
        </p:spPr>
        <p:txBody>
          <a:bodyPr spcFirstLastPara="1" wrap="square" lIns="91425" tIns="91425" rIns="91425" bIns="91425" anchor="t" anchorCtr="0">
            <a:spAutoFit/>
          </a:bodyPr>
          <a:lstStyle/>
          <a:p>
            <a:pPr marL="457200" lvl="0" indent="-228600" algn="l" rtl="0">
              <a:spcBef>
                <a:spcPts val="0"/>
              </a:spcBef>
              <a:spcAft>
                <a:spcPts val="0"/>
              </a:spcAft>
              <a:buNone/>
            </a:pPr>
            <a:r>
              <a:rPr lang="en" dirty="0">
                <a:solidFill>
                  <a:schemeClr val="dk1"/>
                </a:solidFill>
                <a:latin typeface="Calibri"/>
                <a:ea typeface="Calibri"/>
                <a:cs typeface="Calibri"/>
                <a:sym typeface="Calibri"/>
              </a:rPr>
              <a:t>UX design</a:t>
            </a:r>
            <a:endParaRPr dirty="0">
              <a:solidFill>
                <a:schemeClr val="dk1"/>
              </a:solidFill>
              <a:latin typeface="Calibri"/>
              <a:ea typeface="Calibri"/>
              <a:cs typeface="Calibri"/>
              <a:sym typeface="Calibri"/>
            </a:endParaRPr>
          </a:p>
          <a:p>
            <a:pPr marL="457200" lvl="0" indent="-228600" algn="l" rtl="0">
              <a:spcBef>
                <a:spcPts val="0"/>
              </a:spcBef>
              <a:spcAft>
                <a:spcPts val="0"/>
              </a:spcAft>
              <a:buNone/>
            </a:pPr>
            <a:r>
              <a:rPr lang="en" dirty="0">
                <a:solidFill>
                  <a:schemeClr val="dk1"/>
                </a:solidFill>
                <a:latin typeface="Calibri"/>
                <a:ea typeface="Calibri"/>
                <a:cs typeface="Calibri"/>
                <a:sym typeface="Calibri"/>
              </a:rPr>
              <a:t>Social Media outreach</a:t>
            </a:r>
            <a:endParaRPr dirty="0">
              <a:solidFill>
                <a:schemeClr val="dk1"/>
              </a:solidFill>
              <a:latin typeface="Calibri"/>
              <a:ea typeface="Calibri"/>
              <a:cs typeface="Calibri"/>
              <a:sym typeface="Calibri"/>
            </a:endParaRPr>
          </a:p>
          <a:p>
            <a:pPr marL="457200" lvl="0" indent="-228600" algn="l" rtl="0">
              <a:spcBef>
                <a:spcPts val="0"/>
              </a:spcBef>
              <a:spcAft>
                <a:spcPts val="0"/>
              </a:spcAft>
              <a:buNone/>
            </a:pPr>
            <a:r>
              <a:rPr lang="en" dirty="0">
                <a:solidFill>
                  <a:schemeClr val="dk1"/>
                </a:solidFill>
                <a:latin typeface="Calibri"/>
                <a:ea typeface="Calibri"/>
                <a:cs typeface="Calibri"/>
                <a:sym typeface="Calibri"/>
              </a:rPr>
              <a:t>Create and teach workshops</a:t>
            </a:r>
            <a:endParaRPr dirty="0">
              <a:solidFill>
                <a:schemeClr val="dk1"/>
              </a:solidFill>
              <a:latin typeface="Calibri"/>
              <a:ea typeface="Calibri"/>
              <a:cs typeface="Calibri"/>
              <a:sym typeface="Calibri"/>
            </a:endParaRPr>
          </a:p>
          <a:p>
            <a:pPr marL="457200" lvl="0" indent="-228600" algn="l" rtl="0">
              <a:spcBef>
                <a:spcPts val="0"/>
              </a:spcBef>
              <a:spcAft>
                <a:spcPts val="0"/>
              </a:spcAft>
              <a:buNone/>
            </a:pPr>
            <a:r>
              <a:rPr lang="en" dirty="0">
                <a:solidFill>
                  <a:schemeClr val="dk1"/>
                </a:solidFill>
                <a:latin typeface="Calibri"/>
                <a:ea typeface="Calibri"/>
                <a:cs typeface="Calibri"/>
                <a:sym typeface="Calibri"/>
              </a:rPr>
              <a:t>Create help docs/videos</a:t>
            </a:r>
            <a:endParaRPr dirty="0">
              <a:solidFill>
                <a:schemeClr val="dk1"/>
              </a:solidFill>
              <a:latin typeface="Calibri"/>
              <a:ea typeface="Calibri"/>
              <a:cs typeface="Calibri"/>
              <a:sym typeface="Calibri"/>
            </a:endParaRPr>
          </a:p>
          <a:p>
            <a:pPr marL="457200" lvl="0" indent="-228600" algn="l" rtl="0">
              <a:spcBef>
                <a:spcPts val="0"/>
              </a:spcBef>
              <a:spcAft>
                <a:spcPts val="0"/>
              </a:spcAft>
              <a:buNone/>
            </a:pPr>
            <a:r>
              <a:rPr lang="en" dirty="0">
                <a:solidFill>
                  <a:schemeClr val="dk1"/>
                </a:solidFill>
                <a:latin typeface="Calibri"/>
                <a:ea typeface="Calibri"/>
                <a:cs typeface="Calibri"/>
                <a:sym typeface="Calibri"/>
              </a:rPr>
              <a:t>Help write grants/reports</a:t>
            </a:r>
            <a:endParaRPr dirty="0">
              <a:solidFill>
                <a:schemeClr val="dk1"/>
              </a:solidFill>
              <a:latin typeface="Calibri"/>
              <a:ea typeface="Calibri"/>
              <a:cs typeface="Calibri"/>
              <a:sym typeface="Calibri"/>
            </a:endParaRPr>
          </a:p>
          <a:p>
            <a:pPr marL="457200" lvl="0" indent="-228600" algn="l" rtl="0">
              <a:spcBef>
                <a:spcPts val="0"/>
              </a:spcBef>
              <a:spcAft>
                <a:spcPts val="0"/>
              </a:spcAft>
              <a:buNone/>
            </a:pPr>
            <a:r>
              <a:rPr lang="en" dirty="0">
                <a:solidFill>
                  <a:schemeClr val="dk1"/>
                </a:solidFill>
                <a:latin typeface="Calibri"/>
                <a:ea typeface="Calibri"/>
                <a:cs typeface="Calibri"/>
                <a:sym typeface="Calibri"/>
              </a:rPr>
              <a:t>QA testing new data/code</a:t>
            </a:r>
            <a:endParaRPr dirty="0">
              <a:solidFill>
                <a:schemeClr val="dk1"/>
              </a:solidFill>
              <a:latin typeface="Calibri"/>
              <a:ea typeface="Calibri"/>
              <a:cs typeface="Calibri"/>
              <a:sym typeface="Calibri"/>
            </a:endParaRPr>
          </a:p>
          <a:p>
            <a:pPr marL="457200" lvl="0" indent="-228600" algn="l" rtl="0">
              <a:spcBef>
                <a:spcPts val="0"/>
              </a:spcBef>
              <a:spcAft>
                <a:spcPts val="0"/>
              </a:spcAft>
              <a:buNone/>
            </a:pPr>
            <a:r>
              <a:rPr lang="en" dirty="0">
                <a:solidFill>
                  <a:schemeClr val="dk1"/>
                </a:solidFill>
                <a:latin typeface="Calibri"/>
                <a:ea typeface="Calibri"/>
                <a:cs typeface="Calibri"/>
                <a:sym typeface="Calibri"/>
              </a:rPr>
              <a:t>Email/forum help support</a:t>
            </a:r>
            <a:endParaRPr dirty="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45"/>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200" dirty="0"/>
              <a:t>Research is fast-paced</a:t>
            </a:r>
            <a:endParaRPr sz="4200" dirty="0"/>
          </a:p>
        </p:txBody>
      </p:sp>
      <p:sp>
        <p:nvSpPr>
          <p:cNvPr id="263" name="Google Shape;263;p45"/>
          <p:cNvSpPr txBox="1">
            <a:spLocks noGrp="1"/>
          </p:cNvSpPr>
          <p:nvPr>
            <p:ph type="body" idx="1"/>
          </p:nvPr>
        </p:nvSpPr>
        <p:spPr>
          <a:xfrm>
            <a:off x="457200" y="1200150"/>
            <a:ext cx="6057300" cy="3394500"/>
          </a:xfrm>
          <a:prstGeom prst="rect">
            <a:avLst/>
          </a:prstGeom>
        </p:spPr>
        <p:txBody>
          <a:bodyPr spcFirstLastPara="1" wrap="square" lIns="91425" tIns="91425" rIns="91425" bIns="91425" anchor="t" anchorCtr="0">
            <a:normAutofit fontScale="85000" lnSpcReduction="10000"/>
          </a:bodyPr>
          <a:lstStyle/>
          <a:p>
            <a:pPr marL="457200" lvl="0" indent="-431800" algn="l" rtl="0">
              <a:lnSpc>
                <a:spcPct val="120000"/>
              </a:lnSpc>
              <a:spcBef>
                <a:spcPts val="640"/>
              </a:spcBef>
              <a:spcAft>
                <a:spcPts val="0"/>
              </a:spcAft>
              <a:buSzPts val="3200"/>
              <a:buChar char="•"/>
            </a:pPr>
            <a:r>
              <a:rPr lang="en" dirty="0"/>
              <a:t>Scientific collaborations move quickly</a:t>
            </a:r>
            <a:endParaRPr dirty="0"/>
          </a:p>
          <a:p>
            <a:pPr marL="457200" lvl="0" indent="-431800" algn="l" rtl="0">
              <a:lnSpc>
                <a:spcPct val="120000"/>
              </a:lnSpc>
              <a:spcBef>
                <a:spcPts val="0"/>
              </a:spcBef>
              <a:spcAft>
                <a:spcPts val="0"/>
              </a:spcAft>
              <a:buSzPts val="3200"/>
              <a:buChar char="•"/>
            </a:pPr>
            <a:r>
              <a:rPr lang="en" dirty="0"/>
              <a:t>New features/apps need to be available rapidly</a:t>
            </a:r>
            <a:endParaRPr dirty="0"/>
          </a:p>
          <a:p>
            <a:pPr marL="457200" lvl="0" indent="-431800" algn="l" rtl="0">
              <a:lnSpc>
                <a:spcPct val="120000"/>
              </a:lnSpc>
              <a:spcBef>
                <a:spcPts val="0"/>
              </a:spcBef>
              <a:spcAft>
                <a:spcPts val="0"/>
              </a:spcAft>
              <a:buSzPts val="3200"/>
              <a:buChar char="•"/>
            </a:pPr>
            <a:r>
              <a:rPr lang="en" dirty="0"/>
              <a:t>More and more data is coming out all the time</a:t>
            </a:r>
          </a:p>
          <a:p>
            <a:pPr marL="457200" lvl="0" indent="-431800" algn="l" rtl="0">
              <a:lnSpc>
                <a:spcPct val="120000"/>
              </a:lnSpc>
              <a:spcBef>
                <a:spcPts val="0"/>
              </a:spcBef>
              <a:spcAft>
                <a:spcPts val="0"/>
              </a:spcAft>
              <a:buSzPts val="3200"/>
              <a:buChar char="•"/>
            </a:pPr>
            <a:r>
              <a:rPr lang="en" dirty="0"/>
              <a:t>New data types from new experiments</a:t>
            </a:r>
            <a:endParaRPr dirty="0"/>
          </a:p>
        </p:txBody>
      </p:sp>
      <p:pic>
        <p:nvPicPr>
          <p:cNvPr id="264" name="Google Shape;264;p45" descr="Simple icon of a red crown. "/>
          <p:cNvPicPr preferRelativeResize="0"/>
          <p:nvPr/>
        </p:nvPicPr>
        <p:blipFill>
          <a:blip r:embed="rId3">
            <a:alphaModFix/>
          </a:blip>
          <a:stretch>
            <a:fillRect/>
          </a:stretch>
        </p:blipFill>
        <p:spPr>
          <a:xfrm>
            <a:off x="6618875" y="1380788"/>
            <a:ext cx="2381925" cy="2381925"/>
          </a:xfrm>
          <a:prstGeom prst="rect">
            <a:avLst/>
          </a:prstGeom>
          <a:noFill/>
          <a:ln>
            <a:noFill/>
          </a:ln>
        </p:spPr>
      </p:pic>
      <p:sp>
        <p:nvSpPr>
          <p:cNvPr id="265" name="Google Shape;265;p45"/>
          <p:cNvSpPr txBox="1"/>
          <p:nvPr/>
        </p:nvSpPr>
        <p:spPr>
          <a:xfrm>
            <a:off x="6775888" y="3846125"/>
            <a:ext cx="20679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Calibri"/>
                <a:ea typeface="Calibri"/>
                <a:cs typeface="Calibri"/>
                <a:sym typeface="Calibri"/>
              </a:rPr>
              <a:t>'It takes all the running you can do, to keep in the same place'</a:t>
            </a:r>
            <a:endParaRPr>
              <a:latin typeface="Calibri"/>
              <a:ea typeface="Calibri"/>
              <a:cs typeface="Calibri"/>
              <a:sym typeface="Calibri"/>
            </a:endParaRPr>
          </a:p>
        </p:txBody>
      </p:sp>
      <p:sp>
        <p:nvSpPr>
          <p:cNvPr id="3" name="Slide Number Placeholder 1">
            <a:extLst>
              <a:ext uri="{FF2B5EF4-FFF2-40B4-BE49-F238E27FC236}">
                <a16:creationId xmlns:a16="http://schemas.microsoft.com/office/drawing/2014/main" id="{B84003BA-6E80-0371-45CB-2F5C59FF6784}"/>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14</a:t>
            </a:fld>
            <a:endParaRPr lang="e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8"/>
          <p:cNvSpPr txBox="1">
            <a:spLocks noGrp="1"/>
          </p:cNvSpPr>
          <p:nvPr>
            <p:ph type="title"/>
          </p:nvPr>
        </p:nvSpPr>
        <p:spPr>
          <a:xfrm>
            <a:off x="722313" y="3305176"/>
            <a:ext cx="7772400" cy="102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why do UX in a research environment?</a:t>
            </a:r>
            <a:endParaRPr dirty="0"/>
          </a:p>
        </p:txBody>
      </p:sp>
      <p:sp>
        <p:nvSpPr>
          <p:cNvPr id="3" name="Slide Number Placeholder 1">
            <a:extLst>
              <a:ext uri="{FF2B5EF4-FFF2-40B4-BE49-F238E27FC236}">
                <a16:creationId xmlns:a16="http://schemas.microsoft.com/office/drawing/2014/main" id="{B59479BC-6459-23AD-238B-03A2196A6E5D}"/>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15</a:t>
            </a:fld>
            <a:endParaRPr lang="e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9"/>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UX is worth the effort</a:t>
            </a:r>
            <a:endParaRPr sz="3600" dirty="0"/>
          </a:p>
        </p:txBody>
      </p:sp>
      <p:sp>
        <p:nvSpPr>
          <p:cNvPr id="290" name="Google Shape;290;p49"/>
          <p:cNvSpPr txBox="1">
            <a:spLocks noGrp="1"/>
          </p:cNvSpPr>
          <p:nvPr>
            <p:ph type="body" idx="1"/>
          </p:nvPr>
        </p:nvSpPr>
        <p:spPr>
          <a:xfrm>
            <a:off x="457200" y="945585"/>
            <a:ext cx="8229600" cy="1542000"/>
          </a:xfrm>
          <a:prstGeom prst="rect">
            <a:avLst/>
          </a:prstGeom>
        </p:spPr>
        <p:txBody>
          <a:bodyPr spcFirstLastPara="1" wrap="square" lIns="91425" tIns="91425" rIns="91425" bIns="91425" anchor="t" anchorCtr="0">
            <a:noAutofit/>
          </a:bodyPr>
          <a:lstStyle/>
          <a:p>
            <a:pPr marL="457200" lvl="0" indent="-416560" algn="l" rtl="0">
              <a:spcBef>
                <a:spcPts val="640"/>
              </a:spcBef>
              <a:spcAft>
                <a:spcPts val="0"/>
              </a:spcAft>
              <a:buSzPct val="100000"/>
              <a:buChar char="•"/>
            </a:pPr>
            <a:r>
              <a:rPr lang="en" sz="2700" dirty="0"/>
              <a:t>Tool that addresses user needs</a:t>
            </a:r>
            <a:endParaRPr sz="2700" dirty="0"/>
          </a:p>
          <a:p>
            <a:pPr marL="457200" lvl="0" indent="-416560" algn="l" rtl="0">
              <a:spcBef>
                <a:spcPts val="1000"/>
              </a:spcBef>
              <a:spcAft>
                <a:spcPts val="0"/>
              </a:spcAft>
              <a:buSzPct val="100000"/>
              <a:buChar char="•"/>
            </a:pPr>
            <a:r>
              <a:rPr lang="en" sz="2700" dirty="0"/>
              <a:t>A more user-friendly site</a:t>
            </a:r>
            <a:endParaRPr sz="2700" dirty="0"/>
          </a:p>
        </p:txBody>
      </p:sp>
      <p:sp>
        <p:nvSpPr>
          <p:cNvPr id="291" name="Google Shape;291;p49"/>
          <p:cNvSpPr txBox="1">
            <a:spLocks noGrp="1"/>
          </p:cNvSpPr>
          <p:nvPr>
            <p:ph type="title"/>
          </p:nvPr>
        </p:nvSpPr>
        <p:spPr>
          <a:xfrm>
            <a:off x="457200" y="2509416"/>
            <a:ext cx="8229600" cy="78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Small efforts are worthwhile</a:t>
            </a:r>
            <a:endParaRPr sz="3600" dirty="0"/>
          </a:p>
        </p:txBody>
      </p:sp>
      <p:sp>
        <p:nvSpPr>
          <p:cNvPr id="292" name="Google Shape;292;p49"/>
          <p:cNvSpPr txBox="1">
            <a:spLocks noGrp="1"/>
          </p:cNvSpPr>
          <p:nvPr>
            <p:ph type="body" idx="1"/>
          </p:nvPr>
        </p:nvSpPr>
        <p:spPr>
          <a:xfrm>
            <a:off x="457200" y="3211216"/>
            <a:ext cx="8229600" cy="1453800"/>
          </a:xfrm>
          <a:prstGeom prst="rect">
            <a:avLst/>
          </a:prstGeom>
        </p:spPr>
        <p:txBody>
          <a:bodyPr spcFirstLastPara="1" wrap="square" lIns="91425" tIns="91425" rIns="91425" bIns="91425" anchor="t" anchorCtr="0">
            <a:normAutofit fontScale="85000" lnSpcReduction="20000"/>
          </a:bodyPr>
          <a:lstStyle/>
          <a:p>
            <a:pPr marL="457200" lvl="0" indent="-416560" algn="l" rtl="0">
              <a:spcBef>
                <a:spcPts val="1000"/>
              </a:spcBef>
              <a:spcAft>
                <a:spcPts val="0"/>
              </a:spcAft>
              <a:buSzPct val="100000"/>
              <a:buChar char="•"/>
            </a:pPr>
            <a:r>
              <a:rPr lang="en-US" dirty="0"/>
              <a:t>Something is better than nothing</a:t>
            </a:r>
          </a:p>
          <a:p>
            <a:pPr marL="457200" lvl="0" indent="-416560" algn="l" rtl="0">
              <a:spcBef>
                <a:spcPts val="640"/>
              </a:spcBef>
              <a:spcAft>
                <a:spcPts val="0"/>
              </a:spcAft>
              <a:buSzPct val="100000"/>
              <a:buChar char="•"/>
            </a:pPr>
            <a:r>
              <a:rPr lang="en" dirty="0"/>
              <a:t>Great design takes a lot of creativity, time, and energy. Pretty good design is much easier</a:t>
            </a:r>
            <a:endParaRPr dirty="0"/>
          </a:p>
        </p:txBody>
      </p:sp>
      <p:sp>
        <p:nvSpPr>
          <p:cNvPr id="3" name="Slide Number Placeholder 1">
            <a:extLst>
              <a:ext uri="{FF2B5EF4-FFF2-40B4-BE49-F238E27FC236}">
                <a16:creationId xmlns:a16="http://schemas.microsoft.com/office/drawing/2014/main" id="{FCB24564-82AB-C56A-5E18-DC4B0F0E32E4}"/>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16</a:t>
            </a:fld>
            <a:endParaRPr lang="e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301" name="Google Shape;301;p50"/>
          <p:cNvSpPr txBox="1">
            <a:spLocks noGrp="1"/>
          </p:cNvSpPr>
          <p:nvPr>
            <p:ph type="title" idx="4294967295"/>
          </p:nvPr>
        </p:nvSpPr>
        <p:spPr>
          <a:xfrm>
            <a:off x="457200" y="205979"/>
            <a:ext cx="8229600" cy="8574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4400" b="1" i="0" u="none" strike="noStrike" kern="0" cap="none" spc="0" normalizeH="0" baseline="0" noProof="0" dirty="0">
                <a:ln>
                  <a:noFill/>
                </a:ln>
                <a:solidFill>
                  <a:srgbClr val="205867"/>
                </a:solidFill>
                <a:effectLst/>
                <a:uLnTx/>
                <a:uFillTx/>
                <a:latin typeface="Calibri"/>
                <a:ea typeface="Calibri"/>
                <a:cs typeface="Calibri"/>
                <a:sym typeface="Calibri"/>
              </a:rPr>
              <a:t>The community agrees …</a:t>
            </a:r>
          </a:p>
        </p:txBody>
      </p:sp>
      <p:pic>
        <p:nvPicPr>
          <p:cNvPr id="299" name="Google Shape;299;p50" descr="Screenshot of title of scientific paper from PLOS Computational Biology, &quot;Ten simple rules for researchers who want to develop web apps&quot;. Published in January 6, 2022. First author is Shelia M. Saia"/>
          <p:cNvPicPr preferRelativeResize="0"/>
          <p:nvPr/>
        </p:nvPicPr>
        <p:blipFill rotWithShape="1">
          <a:blip r:embed="rId3">
            <a:alphaModFix/>
          </a:blip>
          <a:srcRect b="7501"/>
          <a:stretch/>
        </p:blipFill>
        <p:spPr>
          <a:xfrm>
            <a:off x="358650" y="1194388"/>
            <a:ext cx="5753850" cy="1939350"/>
          </a:xfrm>
          <a:prstGeom prst="rect">
            <a:avLst/>
          </a:prstGeom>
          <a:noFill/>
          <a:ln>
            <a:noFill/>
          </a:ln>
        </p:spPr>
      </p:pic>
      <p:pic>
        <p:nvPicPr>
          <p:cNvPr id="300" name="Google Shape;300;p50" descr="Screenshot of the same scientific paper, &quot;Ten simple rules for researchers who want to develop web apps&quot;. It shows the first rule, &quot;Start with user-centered design&quot;"/>
          <p:cNvPicPr preferRelativeResize="0"/>
          <p:nvPr/>
        </p:nvPicPr>
        <p:blipFill rotWithShape="1">
          <a:blip r:embed="rId4">
            <a:alphaModFix/>
          </a:blip>
          <a:srcRect r="38860" b="80453"/>
          <a:stretch/>
        </p:blipFill>
        <p:spPr>
          <a:xfrm>
            <a:off x="2857200" y="3264750"/>
            <a:ext cx="5975101" cy="1288700"/>
          </a:xfrm>
          <a:prstGeom prst="rect">
            <a:avLst/>
          </a:prstGeom>
          <a:noFill/>
          <a:ln w="9525" cap="flat" cmpd="sng">
            <a:solidFill>
              <a:srgbClr val="FF6B6B"/>
            </a:solidFill>
            <a:prstDash val="solid"/>
            <a:round/>
            <a:headEnd type="none" w="sm" len="sm"/>
            <a:tailEnd type="none" w="sm" len="sm"/>
          </a:ln>
        </p:spPr>
      </p:pic>
      <p:sp>
        <p:nvSpPr>
          <p:cNvPr id="298" name="Google Shape;298;p50"/>
          <p:cNvSpPr txBox="1">
            <a:spLocks noGrp="1"/>
          </p:cNvSpPr>
          <p:nvPr>
            <p:ph type="body" idx="1"/>
          </p:nvPr>
        </p:nvSpPr>
        <p:spPr>
          <a:xfrm>
            <a:off x="311700" y="4707394"/>
            <a:ext cx="8520600" cy="269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u="sng" dirty="0">
                <a:solidFill>
                  <a:schemeClr val="hlink"/>
                </a:solidFill>
                <a:hlinkClick r:id="rId5"/>
              </a:rPr>
              <a:t>https://journals.plos.org/ploscompbiol/article?id=10.1371/journal.pcbi.1009663</a:t>
            </a:r>
            <a:r>
              <a:rPr lang="en" sz="1400" dirty="0"/>
              <a:t> </a:t>
            </a:r>
            <a:endParaRPr sz="1400" dirty="0"/>
          </a:p>
        </p:txBody>
      </p:sp>
      <p:sp>
        <p:nvSpPr>
          <p:cNvPr id="297" name="Google Shape;297;p5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51"/>
          <p:cNvSpPr txBox="1">
            <a:spLocks noGrp="1"/>
          </p:cNvSpPr>
          <p:nvPr>
            <p:ph type="title"/>
          </p:nvPr>
        </p:nvSpPr>
        <p:spPr>
          <a:xfrm>
            <a:off x="722313" y="3305176"/>
            <a:ext cx="7772400" cy="102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UX in a research environment:</a:t>
            </a:r>
            <a:endParaRPr dirty="0"/>
          </a:p>
          <a:p>
            <a:pPr marL="0" lvl="0" indent="0" algn="l" rtl="0">
              <a:spcBef>
                <a:spcPts val="0"/>
              </a:spcBef>
              <a:spcAft>
                <a:spcPts val="0"/>
              </a:spcAft>
              <a:buNone/>
            </a:pPr>
            <a:r>
              <a:rPr lang="en" dirty="0"/>
              <a:t>Power of prototyping</a:t>
            </a:r>
            <a:endParaRPr dirty="0"/>
          </a:p>
        </p:txBody>
      </p:sp>
      <p:sp>
        <p:nvSpPr>
          <p:cNvPr id="3" name="Slide Number Placeholder 1">
            <a:extLst>
              <a:ext uri="{FF2B5EF4-FFF2-40B4-BE49-F238E27FC236}">
                <a16:creationId xmlns:a16="http://schemas.microsoft.com/office/drawing/2014/main" id="{4AFE1E86-B8E6-40C2-4BDE-9B08427F9F4D}"/>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18</a:t>
            </a:fld>
            <a:endParaRPr lang="e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6"/>
          <p:cNvSpPr txBox="1">
            <a:spLocks noGrp="1"/>
          </p:cNvSpPr>
          <p:nvPr>
            <p:ph type="title"/>
          </p:nvPr>
        </p:nvSpPr>
        <p:spPr>
          <a:xfrm>
            <a:off x="226156" y="409181"/>
            <a:ext cx="4345845"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Research data is complex</a:t>
            </a:r>
            <a:endParaRPr dirty="0"/>
          </a:p>
        </p:txBody>
      </p:sp>
      <p:sp>
        <p:nvSpPr>
          <p:cNvPr id="271" name="Google Shape;271;p46"/>
          <p:cNvSpPr txBox="1">
            <a:spLocks noGrp="1"/>
          </p:cNvSpPr>
          <p:nvPr>
            <p:ph type="body" idx="1"/>
          </p:nvPr>
        </p:nvSpPr>
        <p:spPr>
          <a:xfrm>
            <a:off x="275775" y="1621064"/>
            <a:ext cx="3628713" cy="3394500"/>
          </a:xfrm>
          <a:prstGeom prst="rect">
            <a:avLst/>
          </a:prstGeom>
        </p:spPr>
        <p:txBody>
          <a:bodyPr spcFirstLastPara="1" wrap="square" lIns="91425" tIns="91425" rIns="91425" bIns="91425" anchor="t" anchorCtr="0">
            <a:normAutofit/>
          </a:bodyPr>
          <a:lstStyle/>
          <a:p>
            <a:pPr marL="457200" lvl="0" indent="-416560" algn="l" rtl="0">
              <a:spcBef>
                <a:spcPts val="640"/>
              </a:spcBef>
              <a:spcAft>
                <a:spcPts val="0"/>
              </a:spcAft>
              <a:buSzPct val="100000"/>
              <a:buChar char="•"/>
            </a:pPr>
            <a:r>
              <a:rPr lang="en" sz="2000" dirty="0"/>
              <a:t>How do you visualize complex data?</a:t>
            </a:r>
            <a:endParaRPr sz="2000" dirty="0"/>
          </a:p>
          <a:p>
            <a:pPr marL="457200" lvl="0" indent="-416560" algn="l" rtl="0">
              <a:spcBef>
                <a:spcPts val="1000"/>
              </a:spcBef>
              <a:spcAft>
                <a:spcPts val="0"/>
              </a:spcAft>
              <a:buSzPct val="100000"/>
              <a:buChar char="•"/>
            </a:pPr>
            <a:r>
              <a:rPr lang="en" sz="2000" dirty="0"/>
              <a:t>How do you create a tool to create that visualization?</a:t>
            </a:r>
            <a:endParaRPr sz="2000" dirty="0"/>
          </a:p>
          <a:p>
            <a:pPr marL="914400" lvl="1" indent="-393065" algn="l" rtl="0">
              <a:spcBef>
                <a:spcPts val="1000"/>
              </a:spcBef>
              <a:spcAft>
                <a:spcPts val="1000"/>
              </a:spcAft>
              <a:buSzPct val="100000"/>
              <a:buChar char="–"/>
            </a:pPr>
            <a:r>
              <a:rPr lang="en" sz="2000" dirty="0"/>
              <a:t>How do you communicate to the user what the visualization is? And how to manipulate it?</a:t>
            </a:r>
            <a:endParaRPr sz="2000" dirty="0"/>
          </a:p>
        </p:txBody>
      </p:sp>
      <p:pic>
        <p:nvPicPr>
          <p:cNvPr id="272" name="Google Shape;272;p46" descr="Part of Figure 1 from the scientific paper TCGA Network et. al. 2013. Figure aims to show that there is a lot of data on these samples. Shows many layers of data for each sample, for each gene"/>
          <p:cNvPicPr preferRelativeResize="0"/>
          <p:nvPr/>
        </p:nvPicPr>
        <p:blipFill>
          <a:blip r:embed="rId3">
            <a:alphaModFix/>
          </a:blip>
          <a:stretch>
            <a:fillRect/>
          </a:stretch>
        </p:blipFill>
        <p:spPr>
          <a:xfrm>
            <a:off x="4688118" y="576093"/>
            <a:ext cx="4318525" cy="4017676"/>
          </a:xfrm>
          <a:prstGeom prst="rect">
            <a:avLst/>
          </a:prstGeom>
          <a:noFill/>
          <a:ln>
            <a:noFill/>
          </a:ln>
        </p:spPr>
      </p:pic>
      <p:sp>
        <p:nvSpPr>
          <p:cNvPr id="273" name="Google Shape;273;p46"/>
          <p:cNvSpPr txBox="1"/>
          <p:nvPr/>
        </p:nvSpPr>
        <p:spPr>
          <a:xfrm>
            <a:off x="3968496" y="4495048"/>
            <a:ext cx="4899729"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latin typeface="Calibri"/>
                <a:ea typeface="Calibri"/>
                <a:cs typeface="Calibri"/>
                <a:sym typeface="Calibri"/>
              </a:rPr>
              <a:t>Part of Figure 1 from </a:t>
            </a:r>
          </a:p>
          <a:p>
            <a:pPr marL="0" lvl="0" indent="0" algn="l" rtl="0">
              <a:spcBef>
                <a:spcPts val="0"/>
              </a:spcBef>
              <a:spcAft>
                <a:spcPts val="0"/>
              </a:spcAft>
              <a:buNone/>
            </a:pPr>
            <a:r>
              <a:rPr lang="en-US" dirty="0">
                <a:latin typeface="Calibri"/>
                <a:ea typeface="Calibri"/>
                <a:cs typeface="Calibri"/>
                <a:sym typeface="Calibri"/>
              </a:rPr>
              <a:t>The Cancer Genome Atlas Program (TCGA) Network, et al. 2013</a:t>
            </a:r>
          </a:p>
        </p:txBody>
      </p:sp>
      <p:sp>
        <p:nvSpPr>
          <p:cNvPr id="3" name="Slide Number Placeholder 1">
            <a:extLst>
              <a:ext uri="{FF2B5EF4-FFF2-40B4-BE49-F238E27FC236}">
                <a16:creationId xmlns:a16="http://schemas.microsoft.com/office/drawing/2014/main" id="{06170C07-BA18-F93F-679B-2E19DB664FD3}"/>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19</a:t>
            </a:fld>
            <a:endParaRPr lang="e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ircular image of major areas supported by the national cancer institute via www.cancer.gov. The areas are: basic science, causes, risk factors, prevention, detection and diagnosis, treatment, control, survivorship. An arrow roughly denotes increasing physical scales of the research areas from molecules up to patient populations"/>
          <p:cNvPicPr>
            <a:picLocks noChangeAspect="1"/>
          </p:cNvPicPr>
          <p:nvPr/>
        </p:nvPicPr>
        <p:blipFill rotWithShape="1">
          <a:blip r:embed="rId3"/>
          <a:srcRect l="12857" r="10857"/>
          <a:stretch/>
        </p:blipFill>
        <p:spPr>
          <a:xfrm>
            <a:off x="1669666" y="2722"/>
            <a:ext cx="5804668" cy="5143500"/>
          </a:xfrm>
          <a:prstGeom prst="rect">
            <a:avLst/>
          </a:prstGeom>
        </p:spPr>
      </p:pic>
      <p:sp>
        <p:nvSpPr>
          <p:cNvPr id="2" name="Title 1">
            <a:extLst>
              <a:ext uri="{FF2B5EF4-FFF2-40B4-BE49-F238E27FC236}">
                <a16:creationId xmlns:a16="http://schemas.microsoft.com/office/drawing/2014/main" id="{03AF772A-E99E-1A9A-17DE-BCAFB4436116}"/>
              </a:ext>
            </a:extLst>
          </p:cNvPr>
          <p:cNvSpPr>
            <a:spLocks noGrp="1"/>
          </p:cNvSpPr>
          <p:nvPr>
            <p:ph type="title"/>
          </p:nvPr>
        </p:nvSpPr>
        <p:spPr>
          <a:xfrm>
            <a:off x="85060" y="-161174"/>
            <a:ext cx="2998382" cy="1092200"/>
          </a:xfrm>
        </p:spPr>
        <p:txBody>
          <a:bodyPr/>
          <a:lstStyle/>
          <a:p>
            <a:r>
              <a:rPr lang="en-US" sz="4000" dirty="0"/>
              <a:t>NCI Research</a:t>
            </a:r>
          </a:p>
        </p:txBody>
      </p:sp>
      <p:sp>
        <p:nvSpPr>
          <p:cNvPr id="5" name="Slide Number Placeholder 1">
            <a:extLst>
              <a:ext uri="{FF2B5EF4-FFF2-40B4-BE49-F238E27FC236}">
                <a16:creationId xmlns:a16="http://schemas.microsoft.com/office/drawing/2014/main" id="{C6C45EC7-1DB1-F21A-7702-E8305AE70D92}"/>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2</a:t>
            </a:fld>
            <a:endParaRPr lang="en" dirty="0"/>
          </a:p>
        </p:txBody>
      </p:sp>
    </p:spTree>
    <p:extLst>
      <p:ext uri="{BB962C8B-B14F-4D97-AF65-F5344CB8AC3E}">
        <p14:creationId xmlns:p14="http://schemas.microsoft.com/office/powerpoint/2010/main" val="12203671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52"/>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Visualizing complex data</a:t>
            </a:r>
            <a:endParaRPr/>
          </a:p>
        </p:txBody>
      </p:sp>
      <p:sp>
        <p:nvSpPr>
          <p:cNvPr id="312" name="Google Shape;312;p52"/>
          <p:cNvSpPr txBox="1">
            <a:spLocks noGrp="1"/>
          </p:cNvSpPr>
          <p:nvPr>
            <p:ph type="body" idx="1"/>
          </p:nvPr>
        </p:nvSpPr>
        <p:spPr>
          <a:xfrm>
            <a:off x="457200" y="1200151"/>
            <a:ext cx="8229600" cy="3394500"/>
          </a:xfrm>
          <a:prstGeom prst="rect">
            <a:avLst/>
          </a:prstGeom>
        </p:spPr>
        <p:txBody>
          <a:bodyPr spcFirstLastPara="1" wrap="square" lIns="91425" tIns="91425" rIns="91425" bIns="91425" anchor="t" anchorCtr="0">
            <a:normAutofit fontScale="92500" lnSpcReduction="20000"/>
          </a:bodyPr>
          <a:lstStyle/>
          <a:p>
            <a:pPr marL="457200" lvl="0" indent="-431800" algn="l" rtl="0">
              <a:spcBef>
                <a:spcPts val="640"/>
              </a:spcBef>
              <a:spcAft>
                <a:spcPts val="0"/>
              </a:spcAft>
              <a:buSzPts val="3200"/>
              <a:buChar char="•"/>
            </a:pPr>
            <a:r>
              <a:rPr lang="en" dirty="0"/>
              <a:t>Get inspired!</a:t>
            </a:r>
            <a:endParaRPr dirty="0"/>
          </a:p>
          <a:p>
            <a:pPr marL="914400" lvl="1" indent="-406400" algn="l" rtl="0">
              <a:lnSpc>
                <a:spcPct val="120000"/>
              </a:lnSpc>
              <a:spcBef>
                <a:spcPts val="0"/>
              </a:spcBef>
              <a:spcAft>
                <a:spcPts val="1000"/>
              </a:spcAft>
              <a:buSzPts val="2800"/>
              <a:buChar char="–"/>
            </a:pPr>
            <a:r>
              <a:rPr lang="en" sz="2900" dirty="0"/>
              <a:t>Data visualization conferences</a:t>
            </a:r>
            <a:endParaRPr sz="2900" dirty="0"/>
          </a:p>
          <a:p>
            <a:pPr marL="914400" lvl="1" indent="-406400" algn="l" rtl="0">
              <a:lnSpc>
                <a:spcPct val="120000"/>
              </a:lnSpc>
              <a:spcBef>
                <a:spcPts val="0"/>
              </a:spcBef>
              <a:spcAft>
                <a:spcPts val="1000"/>
              </a:spcAft>
              <a:buSzPts val="2800"/>
              <a:buChar char="–"/>
            </a:pPr>
            <a:r>
              <a:rPr lang="en" sz="2900" dirty="0"/>
              <a:t>Scientific papers</a:t>
            </a:r>
            <a:endParaRPr sz="2900" dirty="0"/>
          </a:p>
          <a:p>
            <a:pPr marL="914400" lvl="1" indent="-406400" algn="l" rtl="0">
              <a:lnSpc>
                <a:spcPct val="120000"/>
              </a:lnSpc>
              <a:spcBef>
                <a:spcPts val="0"/>
              </a:spcBef>
              <a:spcAft>
                <a:spcPts val="1000"/>
              </a:spcAft>
              <a:buSzPts val="2800"/>
              <a:buChar char="–"/>
            </a:pPr>
            <a:r>
              <a:rPr lang="en" sz="2900" dirty="0"/>
              <a:t>Analogies/common experiences</a:t>
            </a:r>
          </a:p>
          <a:p>
            <a:pPr marL="914400" lvl="1" indent="-406400" algn="l" rtl="0">
              <a:lnSpc>
                <a:spcPct val="120000"/>
              </a:lnSpc>
              <a:spcBef>
                <a:spcPts val="0"/>
              </a:spcBef>
              <a:spcAft>
                <a:spcPts val="1000"/>
              </a:spcAft>
              <a:buSzPts val="2800"/>
              <a:buChar char="–"/>
            </a:pPr>
            <a:r>
              <a:rPr lang="en" sz="2900" dirty="0"/>
              <a:t>Talk to your users</a:t>
            </a:r>
          </a:p>
          <a:p>
            <a:pPr lvl="2" indent="-406400">
              <a:lnSpc>
                <a:spcPct val="120000"/>
              </a:lnSpc>
              <a:spcBef>
                <a:spcPts val="0"/>
              </a:spcBef>
              <a:spcAft>
                <a:spcPts val="1000"/>
              </a:spcAft>
              <a:buSzPts val="2800"/>
              <a:buChar char="–"/>
            </a:pPr>
            <a:r>
              <a:rPr lang="en" sz="2900" dirty="0"/>
              <a:t>Every interaction is an opportunity!</a:t>
            </a:r>
            <a:endParaRPr sz="2900" dirty="0"/>
          </a:p>
        </p:txBody>
      </p:sp>
      <p:sp>
        <p:nvSpPr>
          <p:cNvPr id="3" name="Slide Number Placeholder 1">
            <a:extLst>
              <a:ext uri="{FF2B5EF4-FFF2-40B4-BE49-F238E27FC236}">
                <a16:creationId xmlns:a16="http://schemas.microsoft.com/office/drawing/2014/main" id="{37433D41-4AB5-C872-0EFA-1AAE2590F629}"/>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20</a:t>
            </a:fld>
            <a:endParaRPr lang="e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53"/>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How to talk to your users</a:t>
            </a:r>
            <a:endParaRPr dirty="0"/>
          </a:p>
        </p:txBody>
      </p:sp>
      <p:sp>
        <p:nvSpPr>
          <p:cNvPr id="318" name="Google Shape;318;p53"/>
          <p:cNvSpPr txBox="1">
            <a:spLocks noGrp="1"/>
          </p:cNvSpPr>
          <p:nvPr>
            <p:ph type="body" idx="1"/>
          </p:nvPr>
        </p:nvSpPr>
        <p:spPr>
          <a:xfrm>
            <a:off x="457200" y="1200150"/>
            <a:ext cx="5210700" cy="3685800"/>
          </a:xfrm>
          <a:prstGeom prst="rect">
            <a:avLst/>
          </a:prstGeom>
        </p:spPr>
        <p:txBody>
          <a:bodyPr spcFirstLastPara="1" wrap="square" lIns="91425" tIns="91425" rIns="91425" bIns="91425" anchor="t" anchorCtr="0">
            <a:normAutofit fontScale="92500" lnSpcReduction="20000"/>
          </a:bodyPr>
          <a:lstStyle/>
          <a:p>
            <a:pPr marL="457200" lvl="0" indent="-401320" algn="l" rtl="0">
              <a:spcBef>
                <a:spcPts val="1000"/>
              </a:spcBef>
              <a:spcAft>
                <a:spcPts val="0"/>
              </a:spcAft>
              <a:buSzPct val="100000"/>
              <a:buChar char="•"/>
            </a:pPr>
            <a:r>
              <a:rPr lang="en" dirty="0"/>
              <a:t>Don't pitch an idea</a:t>
            </a:r>
            <a:endParaRPr dirty="0"/>
          </a:p>
          <a:p>
            <a:pPr marL="457200" lvl="0" indent="-401320" algn="l" rtl="0">
              <a:spcBef>
                <a:spcPts val="1000"/>
              </a:spcBef>
              <a:spcAft>
                <a:spcPts val="0"/>
              </a:spcAft>
              <a:buSzPct val="100000"/>
              <a:buChar char="•"/>
            </a:pPr>
            <a:r>
              <a:rPr lang="en" dirty="0"/>
              <a:t>No leading questions </a:t>
            </a:r>
            <a:endParaRPr dirty="0"/>
          </a:p>
          <a:p>
            <a:pPr marL="457200" lvl="0" indent="-401320" algn="l" rtl="0">
              <a:spcBef>
                <a:spcPts val="1000"/>
              </a:spcBef>
              <a:spcAft>
                <a:spcPts val="0"/>
              </a:spcAft>
              <a:buSzPct val="100000"/>
              <a:buChar char="•"/>
            </a:pPr>
            <a:r>
              <a:rPr lang="en" dirty="0"/>
              <a:t>Favorite tools and why</a:t>
            </a:r>
            <a:endParaRPr dirty="0"/>
          </a:p>
          <a:p>
            <a:pPr marL="457200" lvl="0" indent="-401320" algn="l" rtl="0">
              <a:spcBef>
                <a:spcPts val="1000"/>
              </a:spcBef>
              <a:spcAft>
                <a:spcPts val="0"/>
              </a:spcAft>
              <a:buSzPct val="100000"/>
              <a:buChar char="•"/>
            </a:pPr>
            <a:r>
              <a:rPr lang="en" dirty="0"/>
              <a:t>Background, skill set, and environment</a:t>
            </a:r>
            <a:endParaRPr dirty="0"/>
          </a:p>
          <a:p>
            <a:pPr marL="457200" lvl="0" indent="-401320" algn="l" rtl="0">
              <a:spcBef>
                <a:spcPts val="1000"/>
              </a:spcBef>
              <a:spcAft>
                <a:spcPts val="1000"/>
              </a:spcAft>
              <a:buSzPct val="100000"/>
              <a:buChar char="•"/>
            </a:pPr>
            <a:r>
              <a:rPr lang="en" dirty="0"/>
              <a:t>Questions that drive their research</a:t>
            </a:r>
            <a:endParaRPr dirty="0"/>
          </a:p>
        </p:txBody>
      </p:sp>
      <p:pic>
        <p:nvPicPr>
          <p:cNvPr id="319" name="Google Shape;319;p53" descr="Icon showing two people talking to each other. "/>
          <p:cNvPicPr preferRelativeResize="0"/>
          <p:nvPr/>
        </p:nvPicPr>
        <p:blipFill>
          <a:blip r:embed="rId3">
            <a:alphaModFix/>
          </a:blip>
          <a:stretch>
            <a:fillRect/>
          </a:stretch>
        </p:blipFill>
        <p:spPr>
          <a:xfrm>
            <a:off x="5667900" y="1522750"/>
            <a:ext cx="3243500" cy="3243500"/>
          </a:xfrm>
          <a:prstGeom prst="rect">
            <a:avLst/>
          </a:prstGeom>
          <a:noFill/>
          <a:ln>
            <a:noFill/>
          </a:ln>
        </p:spPr>
      </p:pic>
      <p:sp>
        <p:nvSpPr>
          <p:cNvPr id="3" name="Slide Number Placeholder 1">
            <a:extLst>
              <a:ext uri="{FF2B5EF4-FFF2-40B4-BE49-F238E27FC236}">
                <a16:creationId xmlns:a16="http://schemas.microsoft.com/office/drawing/2014/main" id="{7B279151-4D92-E76D-1659-16365034B50C}"/>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21</a:t>
            </a:fld>
            <a:endParaRPr lang="en"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54"/>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Next step: prototype</a:t>
            </a:r>
            <a:endParaRPr dirty="0"/>
          </a:p>
        </p:txBody>
      </p:sp>
      <p:sp>
        <p:nvSpPr>
          <p:cNvPr id="325" name="Google Shape;325;p54"/>
          <p:cNvSpPr txBox="1">
            <a:spLocks noGrp="1"/>
          </p:cNvSpPr>
          <p:nvPr>
            <p:ph type="body" idx="1"/>
          </p:nvPr>
        </p:nvSpPr>
        <p:spPr>
          <a:xfrm>
            <a:off x="457200" y="1200150"/>
            <a:ext cx="8229600" cy="2866523"/>
          </a:xfrm>
          <a:prstGeom prst="rect">
            <a:avLst/>
          </a:prstGeom>
        </p:spPr>
        <p:txBody>
          <a:bodyPr spcFirstLastPara="1" wrap="square" lIns="91425" tIns="91425" rIns="91425" bIns="91425" anchor="t" anchorCtr="0">
            <a:normAutofit lnSpcReduction="10000"/>
          </a:bodyPr>
          <a:lstStyle/>
          <a:p>
            <a:pPr marL="457200" lvl="0" indent="-401320" algn="l" rtl="0">
              <a:lnSpc>
                <a:spcPct val="110000"/>
              </a:lnSpc>
              <a:spcBef>
                <a:spcPts val="1000"/>
              </a:spcBef>
              <a:spcAft>
                <a:spcPts val="1200"/>
              </a:spcAft>
              <a:buSzPct val="100000"/>
              <a:buChar char="•"/>
            </a:pPr>
            <a:r>
              <a:rPr lang="en-US" dirty="0"/>
              <a:t>Create more than one. Ideally a lot!</a:t>
            </a:r>
            <a:endParaRPr dirty="0"/>
          </a:p>
          <a:p>
            <a:pPr lvl="0" indent="-401320">
              <a:lnSpc>
                <a:spcPct val="110000"/>
              </a:lnSpc>
              <a:spcBef>
                <a:spcPts val="0"/>
              </a:spcBef>
              <a:spcAft>
                <a:spcPts val="1200"/>
              </a:spcAft>
              <a:buSzPct val="100000"/>
            </a:pPr>
            <a:r>
              <a:rPr lang="en-US" dirty="0"/>
              <a:t>Create early in the design process</a:t>
            </a:r>
          </a:p>
          <a:p>
            <a:pPr indent="-401320">
              <a:lnSpc>
                <a:spcPct val="110000"/>
              </a:lnSpc>
              <a:spcBef>
                <a:spcPts val="0"/>
              </a:spcBef>
              <a:spcAft>
                <a:spcPts val="1200"/>
              </a:spcAft>
              <a:buSzPct val="100000"/>
            </a:pPr>
            <a:r>
              <a:rPr lang="en-US" dirty="0"/>
              <a:t>Prototypes allow you to get user feedback early in the design process</a:t>
            </a:r>
          </a:p>
        </p:txBody>
      </p:sp>
      <p:pic>
        <p:nvPicPr>
          <p:cNvPr id="326" name="Google Shape;326;p54" descr="Lightbulb icon. "/>
          <p:cNvPicPr preferRelativeResize="0"/>
          <p:nvPr/>
        </p:nvPicPr>
        <p:blipFill>
          <a:blip r:embed="rId3">
            <a:alphaModFix/>
          </a:blip>
          <a:stretch>
            <a:fillRect/>
          </a:stretch>
        </p:blipFill>
        <p:spPr>
          <a:xfrm>
            <a:off x="7265675" y="634679"/>
            <a:ext cx="1421125" cy="1469586"/>
          </a:xfrm>
          <a:prstGeom prst="rect">
            <a:avLst/>
          </a:prstGeom>
          <a:noFill/>
          <a:ln>
            <a:noFill/>
          </a:ln>
        </p:spPr>
      </p:pic>
      <p:sp>
        <p:nvSpPr>
          <p:cNvPr id="3" name="Slide Number Placeholder 1">
            <a:extLst>
              <a:ext uri="{FF2B5EF4-FFF2-40B4-BE49-F238E27FC236}">
                <a16:creationId xmlns:a16="http://schemas.microsoft.com/office/drawing/2014/main" id="{3BC1C096-B40E-0067-69FE-5129812421F5}"/>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22</a:t>
            </a:fld>
            <a:endParaRPr lang="e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56"/>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How to create prototypes</a:t>
            </a:r>
            <a:endParaRPr dirty="0"/>
          </a:p>
        </p:txBody>
      </p:sp>
      <p:sp>
        <p:nvSpPr>
          <p:cNvPr id="338" name="Google Shape;338;p56"/>
          <p:cNvSpPr txBox="1">
            <a:spLocks noGrp="1"/>
          </p:cNvSpPr>
          <p:nvPr>
            <p:ph type="body" idx="1"/>
          </p:nvPr>
        </p:nvSpPr>
        <p:spPr>
          <a:xfrm>
            <a:off x="457200" y="1200151"/>
            <a:ext cx="8229600" cy="3394500"/>
          </a:xfrm>
          <a:prstGeom prst="rect">
            <a:avLst/>
          </a:prstGeom>
        </p:spPr>
        <p:txBody>
          <a:bodyPr spcFirstLastPara="1" wrap="square" lIns="91425" tIns="91425" rIns="91425" bIns="91425" anchor="t" anchorCtr="0">
            <a:normAutofit/>
          </a:bodyPr>
          <a:lstStyle/>
          <a:p>
            <a:pPr marL="0" lvl="0" indent="0" algn="l" rtl="0">
              <a:spcBef>
                <a:spcPts val="640"/>
              </a:spcBef>
              <a:spcAft>
                <a:spcPts val="0"/>
              </a:spcAft>
              <a:buNone/>
            </a:pPr>
            <a:r>
              <a:rPr lang="en"/>
              <a:t>Make quick sketches on paper and pencil</a:t>
            </a:r>
            <a:endParaRPr/>
          </a:p>
        </p:txBody>
      </p:sp>
      <p:sp>
        <p:nvSpPr>
          <p:cNvPr id="339" name="Google Shape;339;p56"/>
          <p:cNvSpPr txBox="1">
            <a:spLocks noGrp="1"/>
          </p:cNvSpPr>
          <p:nvPr>
            <p:ph type="title"/>
          </p:nvPr>
        </p:nvSpPr>
        <p:spPr>
          <a:xfrm>
            <a:off x="457200" y="189340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But I'm not an artist!</a:t>
            </a:r>
            <a:endParaRPr dirty="0"/>
          </a:p>
        </p:txBody>
      </p:sp>
      <p:sp>
        <p:nvSpPr>
          <p:cNvPr id="3" name="Slide Number Placeholder 1">
            <a:extLst>
              <a:ext uri="{FF2B5EF4-FFF2-40B4-BE49-F238E27FC236}">
                <a16:creationId xmlns:a16="http://schemas.microsoft.com/office/drawing/2014/main" id="{C08362F7-5EA8-93A0-5D58-31A5D01306E5}"/>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23</a:t>
            </a:fld>
            <a:endParaRPr lang="e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7"/>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But I'm not an artist!</a:t>
            </a:r>
            <a:endParaRPr/>
          </a:p>
        </p:txBody>
      </p:sp>
      <p:sp>
        <p:nvSpPr>
          <p:cNvPr id="345" name="Google Shape;345;p57"/>
          <p:cNvSpPr txBox="1">
            <a:spLocks noGrp="1"/>
          </p:cNvSpPr>
          <p:nvPr>
            <p:ph type="body" idx="1"/>
          </p:nvPr>
        </p:nvSpPr>
        <p:spPr>
          <a:xfrm>
            <a:off x="457200" y="1200151"/>
            <a:ext cx="8229600" cy="33945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 dirty="0"/>
              <a:t>Neither am I!</a:t>
            </a:r>
            <a:endParaRPr dirty="0"/>
          </a:p>
        </p:txBody>
      </p:sp>
      <p:pic>
        <p:nvPicPr>
          <p:cNvPr id="347" name="Google Shape;347;p57" descr="Screenshot of prototype of pen drawing on paper. Shows rough drop down menu and radio selections"/>
          <p:cNvPicPr preferRelativeResize="0"/>
          <p:nvPr/>
        </p:nvPicPr>
        <p:blipFill rotWithShape="1">
          <a:blip r:embed="rId3">
            <a:alphaModFix/>
          </a:blip>
          <a:srcRect b="29932"/>
          <a:stretch/>
        </p:blipFill>
        <p:spPr>
          <a:xfrm>
            <a:off x="553700" y="2338750"/>
            <a:ext cx="4513377" cy="2255901"/>
          </a:xfrm>
          <a:prstGeom prst="rect">
            <a:avLst/>
          </a:prstGeom>
          <a:noFill/>
          <a:ln w="9525" cap="flat" cmpd="sng">
            <a:solidFill>
              <a:schemeClr val="dk2"/>
            </a:solidFill>
            <a:prstDash val="solid"/>
            <a:round/>
            <a:headEnd type="none" w="sm" len="sm"/>
            <a:tailEnd type="none" w="sm" len="sm"/>
          </a:ln>
        </p:spPr>
      </p:pic>
      <p:pic>
        <p:nvPicPr>
          <p:cNvPr id="346" name="Google Shape;346;p57" descr="Screenshot of prototype of pen drawing on paper. Shows several rough graphs and checkboxes"/>
          <p:cNvPicPr preferRelativeResize="0"/>
          <p:nvPr/>
        </p:nvPicPr>
        <p:blipFill rotWithShape="1">
          <a:blip r:embed="rId4">
            <a:alphaModFix/>
          </a:blip>
          <a:srcRect r="16687"/>
          <a:stretch/>
        </p:blipFill>
        <p:spPr>
          <a:xfrm>
            <a:off x="5933399" y="1567950"/>
            <a:ext cx="1917224" cy="3026699"/>
          </a:xfrm>
          <a:prstGeom prst="rect">
            <a:avLst/>
          </a:prstGeom>
          <a:noFill/>
          <a:ln w="9525" cap="flat" cmpd="sng">
            <a:solidFill>
              <a:schemeClr val="dk2"/>
            </a:solidFill>
            <a:prstDash val="solid"/>
            <a:round/>
            <a:headEnd type="none" w="sm" len="sm"/>
            <a:tailEnd type="none" w="sm" len="sm"/>
          </a:ln>
        </p:spPr>
      </p:pic>
      <p:sp>
        <p:nvSpPr>
          <p:cNvPr id="3" name="Slide Number Placeholder 1">
            <a:extLst>
              <a:ext uri="{FF2B5EF4-FFF2-40B4-BE49-F238E27FC236}">
                <a16:creationId xmlns:a16="http://schemas.microsoft.com/office/drawing/2014/main" id="{932F5966-88F8-B5E2-5190-98E5B97CB9FA}"/>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24</a:t>
            </a:fld>
            <a:endParaRPr lang="en"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58"/>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Example from Xena: Chart View</a:t>
            </a:r>
            <a:endParaRPr dirty="0"/>
          </a:p>
        </p:txBody>
      </p:sp>
      <p:sp>
        <p:nvSpPr>
          <p:cNvPr id="353" name="Google Shape;353;p58"/>
          <p:cNvSpPr txBox="1">
            <a:spLocks noGrp="1"/>
          </p:cNvSpPr>
          <p:nvPr>
            <p:ph type="body" idx="1"/>
          </p:nvPr>
        </p:nvSpPr>
        <p:spPr>
          <a:xfrm>
            <a:off x="457200" y="1200151"/>
            <a:ext cx="8229600" cy="3394500"/>
          </a:xfrm>
          <a:prstGeom prst="rect">
            <a:avLst/>
          </a:prstGeom>
        </p:spPr>
        <p:txBody>
          <a:bodyPr spcFirstLastPara="1" wrap="square" lIns="91425" tIns="91425" rIns="91425" bIns="91425" anchor="t" anchorCtr="0">
            <a:normAutofit lnSpcReduction="10000"/>
          </a:bodyPr>
          <a:lstStyle/>
          <a:p>
            <a:pPr marL="0" lvl="0" indent="0" algn="l" rtl="0">
              <a:spcBef>
                <a:spcPts val="640"/>
              </a:spcBef>
              <a:spcAft>
                <a:spcPts val="0"/>
              </a:spcAft>
              <a:buNone/>
            </a:pPr>
            <a:r>
              <a:rPr lang="en" sz="3000" dirty="0"/>
              <a:t>Came up with 15 different design ideas</a:t>
            </a:r>
            <a:endParaRPr sz="3000" dirty="0"/>
          </a:p>
          <a:p>
            <a:pPr marL="0" lvl="0" indent="0" algn="l" rtl="0">
              <a:spcBef>
                <a:spcPts val="1000"/>
              </a:spcBef>
              <a:spcAft>
                <a:spcPts val="0"/>
              </a:spcAft>
              <a:buNone/>
            </a:pPr>
            <a:r>
              <a:rPr lang="en" sz="3000" dirty="0"/>
              <a:t>Internal team narrowed to 3 designs based on:</a:t>
            </a:r>
            <a:endParaRPr sz="3000" dirty="0"/>
          </a:p>
          <a:p>
            <a:pPr marL="457200" lvl="0" indent="-381000" algn="l" rtl="0">
              <a:spcBef>
                <a:spcPts val="1000"/>
              </a:spcBef>
              <a:spcAft>
                <a:spcPts val="0"/>
              </a:spcAft>
              <a:buSzPts val="2400"/>
              <a:buChar char="•"/>
            </a:pPr>
            <a:r>
              <a:rPr lang="en" sz="2400" dirty="0"/>
              <a:t>Best practices from other applications</a:t>
            </a:r>
            <a:endParaRPr sz="2400" dirty="0"/>
          </a:p>
          <a:p>
            <a:pPr marL="457200" lvl="0" indent="-381000" algn="l" rtl="0">
              <a:spcBef>
                <a:spcPts val="1000"/>
              </a:spcBef>
              <a:spcAft>
                <a:spcPts val="0"/>
              </a:spcAft>
              <a:buSzPts val="2400"/>
              <a:buChar char="•"/>
            </a:pPr>
            <a:r>
              <a:rPr lang="en" sz="2400" dirty="0"/>
              <a:t>How easy it would be to implement</a:t>
            </a:r>
            <a:endParaRPr sz="2400" dirty="0"/>
          </a:p>
          <a:p>
            <a:pPr marL="0" lvl="0" indent="0" algn="l" rtl="0">
              <a:spcBef>
                <a:spcPts val="1000"/>
              </a:spcBef>
              <a:spcAft>
                <a:spcPts val="0"/>
              </a:spcAft>
              <a:buNone/>
            </a:pPr>
            <a:endParaRPr sz="2400" dirty="0"/>
          </a:p>
          <a:p>
            <a:pPr marL="0" lvl="0" indent="0" algn="l" rtl="0">
              <a:spcBef>
                <a:spcPts val="1000"/>
              </a:spcBef>
              <a:spcAft>
                <a:spcPts val="1000"/>
              </a:spcAft>
              <a:buNone/>
            </a:pPr>
            <a:r>
              <a:rPr lang="en" sz="3000" dirty="0"/>
              <a:t>→ Build prototypes to run by users</a:t>
            </a:r>
            <a:endParaRPr sz="3000" dirty="0"/>
          </a:p>
        </p:txBody>
      </p:sp>
      <p:sp>
        <p:nvSpPr>
          <p:cNvPr id="3" name="Slide Number Placeholder 1">
            <a:extLst>
              <a:ext uri="{FF2B5EF4-FFF2-40B4-BE49-F238E27FC236}">
                <a16:creationId xmlns:a16="http://schemas.microsoft.com/office/drawing/2014/main" id="{26826EEA-0115-D800-F628-886291FC68F9}"/>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25</a:t>
            </a:fld>
            <a:endParaRPr lang="en"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59"/>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Build prototypes cheaply</a:t>
            </a:r>
            <a:endParaRPr/>
          </a:p>
        </p:txBody>
      </p:sp>
      <p:sp>
        <p:nvSpPr>
          <p:cNvPr id="359" name="Google Shape;359;p59"/>
          <p:cNvSpPr txBox="1">
            <a:spLocks noGrp="1"/>
          </p:cNvSpPr>
          <p:nvPr>
            <p:ph type="body" idx="1"/>
          </p:nvPr>
        </p:nvSpPr>
        <p:spPr>
          <a:xfrm>
            <a:off x="457200" y="1200150"/>
            <a:ext cx="4109400" cy="3394500"/>
          </a:xfrm>
          <a:prstGeom prst="rect">
            <a:avLst/>
          </a:prstGeom>
        </p:spPr>
        <p:txBody>
          <a:bodyPr spcFirstLastPara="1" wrap="square" lIns="91425" tIns="91425" rIns="91425" bIns="91425" anchor="t" anchorCtr="0">
            <a:normAutofit fontScale="92500" lnSpcReduction="20000"/>
          </a:bodyPr>
          <a:lstStyle/>
          <a:p>
            <a:pPr marL="0" lvl="0" indent="0" algn="l" rtl="0">
              <a:lnSpc>
                <a:spcPct val="120000"/>
              </a:lnSpc>
              <a:spcBef>
                <a:spcPts val="640"/>
              </a:spcBef>
              <a:spcAft>
                <a:spcPts val="600"/>
              </a:spcAft>
              <a:buNone/>
            </a:pPr>
            <a:r>
              <a:rPr lang="en" sz="3000" dirty="0"/>
              <a:t>Use slides or prototype building software</a:t>
            </a:r>
          </a:p>
          <a:p>
            <a:pPr indent="-457200"/>
            <a:r>
              <a:rPr lang="en-US" sz="3000" dirty="0"/>
              <a:t>Create clickable PDFs or advance slides for user</a:t>
            </a:r>
            <a:endParaRPr sz="3000" dirty="0"/>
          </a:p>
          <a:p>
            <a:pPr marL="457200" lvl="0" indent="-419100" algn="l" rtl="0">
              <a:spcBef>
                <a:spcPts val="1000"/>
              </a:spcBef>
              <a:spcAft>
                <a:spcPts val="1000"/>
              </a:spcAft>
              <a:buSzPts val="3000"/>
              <a:buChar char="•"/>
            </a:pPr>
            <a:r>
              <a:rPr lang="en" sz="3000" dirty="0"/>
              <a:t>More honest feedback if less real since it doesn't feel finished</a:t>
            </a:r>
            <a:endParaRPr sz="3000" dirty="0"/>
          </a:p>
        </p:txBody>
      </p:sp>
      <p:pic>
        <p:nvPicPr>
          <p:cNvPr id="360" name="Google Shape;360;p59" descr="Screenshot of prototype. Lines are not smooth and image has a cartoon-like feel. It says 'What do you want to do?' and offers 3 buttons 'Compare groups of samples', 'See a histogram/distribution', and 'Make a scatterplot'"/>
          <p:cNvPicPr preferRelativeResize="0"/>
          <p:nvPr/>
        </p:nvPicPr>
        <p:blipFill>
          <a:blip r:embed="rId3">
            <a:alphaModFix/>
          </a:blip>
          <a:stretch>
            <a:fillRect/>
          </a:stretch>
        </p:blipFill>
        <p:spPr>
          <a:xfrm>
            <a:off x="4786500" y="1424300"/>
            <a:ext cx="4109375" cy="2946201"/>
          </a:xfrm>
          <a:prstGeom prst="rect">
            <a:avLst/>
          </a:prstGeom>
          <a:noFill/>
          <a:ln w="19050" cap="flat" cmpd="sng">
            <a:solidFill>
              <a:srgbClr val="205867"/>
            </a:solidFill>
            <a:prstDash val="solid"/>
            <a:round/>
            <a:headEnd type="none" w="sm" len="sm"/>
            <a:tailEnd type="none" w="sm" len="sm"/>
          </a:ln>
        </p:spPr>
      </p:pic>
      <p:sp>
        <p:nvSpPr>
          <p:cNvPr id="3" name="Slide Number Placeholder 1">
            <a:extLst>
              <a:ext uri="{FF2B5EF4-FFF2-40B4-BE49-F238E27FC236}">
                <a16:creationId xmlns:a16="http://schemas.microsoft.com/office/drawing/2014/main" id="{0C32D835-35C6-63B9-B44D-10D670DEB5B7}"/>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26</a:t>
            </a:fld>
            <a:endParaRPr lang="en"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60"/>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User interviews</a:t>
            </a:r>
            <a:endParaRPr/>
          </a:p>
        </p:txBody>
      </p:sp>
      <p:sp>
        <p:nvSpPr>
          <p:cNvPr id="366" name="Google Shape;366;p60"/>
          <p:cNvSpPr txBox="1">
            <a:spLocks noGrp="1"/>
          </p:cNvSpPr>
          <p:nvPr>
            <p:ph type="body" idx="1"/>
          </p:nvPr>
        </p:nvSpPr>
        <p:spPr>
          <a:xfrm>
            <a:off x="457200" y="1200150"/>
            <a:ext cx="5895600" cy="33945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 dirty="0"/>
              <a:t>Recruited 3 users</a:t>
            </a:r>
            <a:endParaRPr dirty="0"/>
          </a:p>
          <a:p>
            <a:pPr marL="0" lvl="0" indent="0" algn="l" rtl="0">
              <a:spcBef>
                <a:spcPts val="640"/>
              </a:spcBef>
              <a:spcAft>
                <a:spcPts val="0"/>
              </a:spcAft>
              <a:buNone/>
            </a:pPr>
            <a:r>
              <a:rPr lang="en" dirty="0"/>
              <a:t>1 hour interview with each</a:t>
            </a:r>
            <a:endParaRPr dirty="0"/>
          </a:p>
          <a:p>
            <a:pPr marL="457200" lvl="0" indent="-431800" algn="l" rtl="0">
              <a:spcBef>
                <a:spcPts val="640"/>
              </a:spcBef>
              <a:spcAft>
                <a:spcPts val="0"/>
              </a:spcAft>
              <a:buSzPts val="3200"/>
              <a:buChar char="•"/>
            </a:pPr>
            <a:r>
              <a:rPr lang="en" dirty="0"/>
              <a:t>Gave a task and watch them use each of the new designs</a:t>
            </a:r>
            <a:endParaRPr dirty="0"/>
          </a:p>
          <a:p>
            <a:pPr marL="457200" lvl="0" indent="-431800" algn="l" rtl="0">
              <a:spcBef>
                <a:spcPts val="0"/>
              </a:spcBef>
              <a:spcAft>
                <a:spcPts val="0"/>
              </a:spcAft>
              <a:buSzPts val="3200"/>
              <a:buChar char="•"/>
            </a:pPr>
            <a:r>
              <a:rPr lang="en" dirty="0"/>
              <a:t>Asked them to 'think aloud'</a:t>
            </a:r>
            <a:endParaRPr dirty="0"/>
          </a:p>
        </p:txBody>
      </p:sp>
      <p:pic>
        <p:nvPicPr>
          <p:cNvPr id="367" name="Google Shape;367;p60" descr="Icon showing two people talking over a table. "/>
          <p:cNvPicPr preferRelativeResize="0"/>
          <p:nvPr/>
        </p:nvPicPr>
        <p:blipFill>
          <a:blip r:embed="rId3">
            <a:alphaModFix/>
          </a:blip>
          <a:stretch>
            <a:fillRect/>
          </a:stretch>
        </p:blipFill>
        <p:spPr>
          <a:xfrm>
            <a:off x="6234857" y="1215779"/>
            <a:ext cx="2486400" cy="2486400"/>
          </a:xfrm>
          <a:prstGeom prst="rect">
            <a:avLst/>
          </a:prstGeom>
          <a:noFill/>
          <a:ln>
            <a:noFill/>
          </a:ln>
        </p:spPr>
      </p:pic>
      <p:sp>
        <p:nvSpPr>
          <p:cNvPr id="3" name="Slide Number Placeholder 1">
            <a:extLst>
              <a:ext uri="{FF2B5EF4-FFF2-40B4-BE49-F238E27FC236}">
                <a16:creationId xmlns:a16="http://schemas.microsoft.com/office/drawing/2014/main" id="{E2460DFB-CC2E-D0E5-1174-F7C6895B2DD7}"/>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27</a:t>
            </a:fld>
            <a:endParaRPr lang="en"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62"/>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Results of user interviews</a:t>
            </a:r>
            <a:endParaRPr dirty="0"/>
          </a:p>
        </p:txBody>
      </p:sp>
      <p:sp>
        <p:nvSpPr>
          <p:cNvPr id="378" name="Google Shape;378;p62"/>
          <p:cNvSpPr txBox="1">
            <a:spLocks noGrp="1"/>
          </p:cNvSpPr>
          <p:nvPr>
            <p:ph type="body" idx="1"/>
          </p:nvPr>
        </p:nvSpPr>
        <p:spPr>
          <a:xfrm>
            <a:off x="457200" y="1200151"/>
            <a:ext cx="2945567" cy="779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 sz="2800" dirty="0"/>
              <a:t>'Wizard' prototype	</a:t>
            </a:r>
            <a:endParaRPr sz="2800" dirty="0"/>
          </a:p>
        </p:txBody>
      </p:sp>
      <p:pic>
        <p:nvPicPr>
          <p:cNvPr id="380" name="Google Shape;380;p62" descr="Screenshot of prototype. Lines are not smooth and image has a cartoon-like feel. It says 'What do you want to do?' and offers 3 buttons 'Compare groups of samples', 'See a histogram/distribution', and 'Make a scatterplot'"/>
          <p:cNvPicPr preferRelativeResize="0"/>
          <p:nvPr/>
        </p:nvPicPr>
        <p:blipFill>
          <a:blip r:embed="rId3">
            <a:alphaModFix/>
          </a:blip>
          <a:stretch>
            <a:fillRect/>
          </a:stretch>
        </p:blipFill>
        <p:spPr>
          <a:xfrm>
            <a:off x="457200" y="2116024"/>
            <a:ext cx="3165875" cy="2269775"/>
          </a:xfrm>
          <a:prstGeom prst="rect">
            <a:avLst/>
          </a:prstGeom>
          <a:noFill/>
          <a:ln w="19050" cap="flat" cmpd="sng">
            <a:solidFill>
              <a:srgbClr val="4CC9C0"/>
            </a:solidFill>
            <a:prstDash val="solid"/>
            <a:round/>
            <a:headEnd type="none" w="sm" len="sm"/>
            <a:tailEnd type="none" w="sm" len="sm"/>
          </a:ln>
        </p:spPr>
      </p:pic>
      <p:sp>
        <p:nvSpPr>
          <p:cNvPr id="3" name="Google Shape;378;p62">
            <a:extLst>
              <a:ext uri="{FF2B5EF4-FFF2-40B4-BE49-F238E27FC236}">
                <a16:creationId xmlns:a16="http://schemas.microsoft.com/office/drawing/2014/main" id="{ECCD9708-8CAE-8D9F-8BCE-DB6FA86EE460}"/>
              </a:ext>
            </a:extLst>
          </p:cNvPr>
          <p:cNvSpPr txBox="1">
            <a:spLocks/>
          </p:cNvSpPr>
          <p:nvPr/>
        </p:nvSpPr>
        <p:spPr>
          <a:xfrm>
            <a:off x="5158091" y="1100736"/>
            <a:ext cx="3302832" cy="77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pPr marL="0" indent="0">
              <a:buFont typeface="Arial"/>
              <a:buNone/>
            </a:pPr>
            <a:r>
              <a:rPr lang="en-US" sz="2800" dirty="0"/>
              <a:t>'Show all' prototype</a:t>
            </a:r>
          </a:p>
        </p:txBody>
      </p:sp>
      <p:pic>
        <p:nvPicPr>
          <p:cNvPr id="379" name="Google Shape;379;p62" descr="Screenshot of prototype. Lines are not smooth and image has a cartoon-like feel. It says 'Suggested graphs' and shows a number of graphs together."/>
          <p:cNvPicPr preferRelativeResize="0"/>
          <p:nvPr/>
        </p:nvPicPr>
        <p:blipFill rotWithShape="1">
          <a:blip r:embed="rId4">
            <a:alphaModFix/>
          </a:blip>
          <a:srcRect r="37059" b="26400"/>
          <a:stretch/>
        </p:blipFill>
        <p:spPr>
          <a:xfrm>
            <a:off x="4572000" y="1979250"/>
            <a:ext cx="4256499" cy="2688600"/>
          </a:xfrm>
          <a:prstGeom prst="rect">
            <a:avLst/>
          </a:prstGeom>
          <a:noFill/>
          <a:ln w="19050" cap="flat" cmpd="sng">
            <a:solidFill>
              <a:srgbClr val="4CC9C0"/>
            </a:solidFill>
            <a:prstDash val="solid"/>
            <a:round/>
            <a:headEnd type="none" w="sm" len="sm"/>
            <a:tailEnd type="none" w="sm" len="sm"/>
          </a:ln>
        </p:spPr>
      </p:pic>
      <p:sp>
        <p:nvSpPr>
          <p:cNvPr id="4" name="Google Shape;389;p63">
            <a:extLst>
              <a:ext uri="{FF2B5EF4-FFF2-40B4-BE49-F238E27FC236}">
                <a16:creationId xmlns:a16="http://schemas.microsoft.com/office/drawing/2014/main" id="{BB5D0F8D-2E99-E1AE-8AA8-341B87B0CC69}"/>
              </a:ext>
              <a:ext uri="{C183D7F6-B498-43B3-948B-1728B52AA6E4}">
                <adec:decorative xmlns:adec="http://schemas.microsoft.com/office/drawing/2017/decorative" val="1"/>
              </a:ext>
            </a:extLst>
          </p:cNvPr>
          <p:cNvSpPr/>
          <p:nvPr/>
        </p:nvSpPr>
        <p:spPr>
          <a:xfrm>
            <a:off x="115875" y="989475"/>
            <a:ext cx="3993600" cy="3949200"/>
          </a:xfrm>
          <a:prstGeom prst="ellipse">
            <a:avLst/>
          </a:prstGeom>
          <a:noFill/>
          <a:ln w="38100" cap="flat" cmpd="sng">
            <a:solidFill>
              <a:srgbClr val="FF6B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Slide Number Placeholder 1">
            <a:extLst>
              <a:ext uri="{FF2B5EF4-FFF2-40B4-BE49-F238E27FC236}">
                <a16:creationId xmlns:a16="http://schemas.microsoft.com/office/drawing/2014/main" id="{F467DA84-90E6-2599-219A-B506024A937E}"/>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28</a:t>
            </a:fld>
            <a:endParaRPr lang="e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7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8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7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 grpId="0" build="p"/>
      <p:bldP spid="3" grpId="0"/>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64"/>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Wizard Prototype Advantages</a:t>
            </a:r>
            <a:endParaRPr dirty="0"/>
          </a:p>
        </p:txBody>
      </p:sp>
      <p:sp>
        <p:nvSpPr>
          <p:cNvPr id="5" name="Google Shape;378;p62">
            <a:extLst>
              <a:ext uri="{FF2B5EF4-FFF2-40B4-BE49-F238E27FC236}">
                <a16:creationId xmlns:a16="http://schemas.microsoft.com/office/drawing/2014/main" id="{DB76F8E3-150D-E335-56F2-7C9AA07E7227}"/>
              </a:ext>
            </a:extLst>
          </p:cNvPr>
          <p:cNvSpPr txBox="1">
            <a:spLocks noGrp="1"/>
          </p:cNvSpPr>
          <p:nvPr>
            <p:ph type="body" idx="1"/>
          </p:nvPr>
        </p:nvSpPr>
        <p:spPr>
          <a:xfrm>
            <a:off x="457200" y="1200151"/>
            <a:ext cx="3327621" cy="779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 sz="2800" dirty="0"/>
              <a:t>'Wizard' prototype</a:t>
            </a:r>
            <a:endParaRPr sz="2800" dirty="0"/>
          </a:p>
        </p:txBody>
      </p:sp>
      <p:pic>
        <p:nvPicPr>
          <p:cNvPr id="396" name="Google Shape;396;p64" descr="Screenshot of prototype. Lines are not smooth and image has a cartoon-like feel. It says 'What do you want to do?' and offers 3 buttons 'Compare groups of samples', 'See a histogram/distribution', and 'Make a scatterplot'"/>
          <p:cNvPicPr preferRelativeResize="0"/>
          <p:nvPr/>
        </p:nvPicPr>
        <p:blipFill>
          <a:blip r:embed="rId3">
            <a:alphaModFix/>
          </a:blip>
          <a:stretch>
            <a:fillRect/>
          </a:stretch>
        </p:blipFill>
        <p:spPr>
          <a:xfrm>
            <a:off x="457200" y="2116024"/>
            <a:ext cx="3165875" cy="2269775"/>
          </a:xfrm>
          <a:prstGeom prst="rect">
            <a:avLst/>
          </a:prstGeom>
          <a:noFill/>
          <a:ln w="19050" cap="flat" cmpd="sng">
            <a:solidFill>
              <a:srgbClr val="4CC9C0"/>
            </a:solidFill>
            <a:prstDash val="solid"/>
            <a:round/>
            <a:headEnd type="none" w="sm" len="sm"/>
            <a:tailEnd type="none" w="sm" len="sm"/>
          </a:ln>
        </p:spPr>
      </p:pic>
      <p:sp>
        <p:nvSpPr>
          <p:cNvPr id="397" name="Google Shape;397;p64"/>
          <p:cNvSpPr txBox="1"/>
          <p:nvPr/>
        </p:nvSpPr>
        <p:spPr>
          <a:xfrm>
            <a:off x="4376875" y="1197700"/>
            <a:ext cx="4368000" cy="2269800"/>
          </a:xfrm>
          <a:prstGeom prst="rect">
            <a:avLst/>
          </a:prstGeom>
          <a:noFill/>
          <a:ln>
            <a:noFill/>
          </a:ln>
        </p:spPr>
        <p:txBody>
          <a:bodyPr spcFirstLastPara="1" wrap="square" lIns="91425" tIns="91425" rIns="91425" bIns="91425" anchor="t" anchorCtr="0">
            <a:noAutofit/>
          </a:bodyPr>
          <a:lstStyle/>
          <a:p>
            <a:pPr marL="457200" lvl="0" indent="-355600" algn="l" rtl="0">
              <a:spcBef>
                <a:spcPts val="0"/>
              </a:spcBef>
              <a:spcAft>
                <a:spcPts val="0"/>
              </a:spcAft>
              <a:buSzPts val="2000"/>
              <a:buFont typeface="Calibri"/>
              <a:buChar char="●"/>
            </a:pPr>
            <a:r>
              <a:rPr lang="en" sz="2000" dirty="0">
                <a:latin typeface="Calibri"/>
                <a:ea typeface="Calibri"/>
                <a:cs typeface="Calibri"/>
                <a:sym typeface="Calibri"/>
              </a:rPr>
              <a:t>Users felt </a:t>
            </a:r>
            <a:r>
              <a:rPr lang="en" sz="2000" b="1" dirty="0">
                <a:latin typeface="Calibri"/>
                <a:ea typeface="Calibri"/>
                <a:cs typeface="Calibri"/>
                <a:sym typeface="Calibri"/>
              </a:rPr>
              <a:t>empowered</a:t>
            </a:r>
            <a:r>
              <a:rPr lang="en" sz="2000" dirty="0">
                <a:latin typeface="Calibri"/>
                <a:ea typeface="Calibri"/>
                <a:cs typeface="Calibri"/>
                <a:sym typeface="Calibri"/>
              </a:rPr>
              <a:t> to make the graphs they wanted</a:t>
            </a:r>
            <a:endParaRPr sz="2000" dirty="0">
              <a:latin typeface="Calibri"/>
              <a:ea typeface="Calibri"/>
              <a:cs typeface="Calibri"/>
              <a:sym typeface="Calibri"/>
            </a:endParaRPr>
          </a:p>
          <a:p>
            <a:pPr marL="457200" lvl="0" indent="-355600" algn="l" rtl="0">
              <a:spcBef>
                <a:spcPts val="1000"/>
              </a:spcBef>
              <a:spcAft>
                <a:spcPts val="1000"/>
              </a:spcAft>
              <a:buSzPts val="2000"/>
              <a:buFont typeface="Calibri"/>
              <a:buChar char="●"/>
            </a:pPr>
            <a:r>
              <a:rPr lang="en" sz="2000" dirty="0">
                <a:latin typeface="Calibri"/>
                <a:ea typeface="Calibri"/>
                <a:cs typeface="Calibri"/>
                <a:sym typeface="Calibri"/>
              </a:rPr>
              <a:t>Users said it could make the </a:t>
            </a:r>
            <a:r>
              <a:rPr lang="en" sz="2000" b="1" dirty="0">
                <a:latin typeface="Calibri"/>
                <a:ea typeface="Calibri"/>
                <a:cs typeface="Calibri"/>
                <a:sym typeface="Calibri"/>
              </a:rPr>
              <a:t>most types of graphs</a:t>
            </a:r>
            <a:r>
              <a:rPr lang="en" sz="2000" dirty="0">
                <a:latin typeface="Calibri"/>
                <a:ea typeface="Calibri"/>
                <a:cs typeface="Calibri"/>
                <a:sym typeface="Calibri"/>
              </a:rPr>
              <a:t> (even though it had the same number as all the other prototypes!)</a:t>
            </a:r>
            <a:endParaRPr sz="2000" dirty="0">
              <a:latin typeface="Calibri"/>
              <a:ea typeface="Calibri"/>
              <a:cs typeface="Calibri"/>
              <a:sym typeface="Calibri"/>
            </a:endParaRPr>
          </a:p>
        </p:txBody>
      </p:sp>
      <p:sp>
        <p:nvSpPr>
          <p:cNvPr id="398" name="Google Shape;398;p64"/>
          <p:cNvSpPr/>
          <p:nvPr/>
        </p:nvSpPr>
        <p:spPr>
          <a:xfrm>
            <a:off x="4225200" y="3441845"/>
            <a:ext cx="4305600" cy="965100"/>
          </a:xfrm>
          <a:prstGeom prst="wedgeRoundRectCallout">
            <a:avLst>
              <a:gd name="adj1" fmla="val 50489"/>
              <a:gd name="adj2" fmla="val 69075"/>
              <a:gd name="adj3" fmla="val 0"/>
            </a:avLst>
          </a:prstGeom>
          <a:solidFill>
            <a:srgbClr val="205867"/>
          </a:solidFill>
          <a:ln>
            <a:noFill/>
          </a:ln>
        </p:spPr>
        <p:txBody>
          <a:bodyPr spcFirstLastPara="1" wrap="square" lIns="68575" tIns="68575" rIns="68575" bIns="68575" anchor="ctr" anchorCtr="0">
            <a:noAutofit/>
          </a:bodyPr>
          <a:lstStyle/>
          <a:p>
            <a:pPr marL="0" lvl="0" indent="0" algn="l" rtl="0">
              <a:spcBef>
                <a:spcPts val="0"/>
              </a:spcBef>
              <a:spcAft>
                <a:spcPts val="0"/>
              </a:spcAft>
              <a:buNone/>
            </a:pPr>
            <a:r>
              <a:rPr lang="en" sz="1500" dirty="0">
                <a:solidFill>
                  <a:schemeClr val="lt1"/>
                </a:solidFill>
                <a:latin typeface="Proxima Nova"/>
                <a:ea typeface="Proxima Nova"/>
                <a:cs typeface="Proxima Nova"/>
                <a:sym typeface="Proxima Nova"/>
              </a:rPr>
              <a:t>"What do you want to do?" There's that sense that you have control over what is being made. I like that you go through the process yourself.</a:t>
            </a:r>
            <a:endParaRPr sz="1500" dirty="0">
              <a:solidFill>
                <a:schemeClr val="lt1"/>
              </a:solidFill>
              <a:latin typeface="Proxima Nova"/>
              <a:ea typeface="Proxima Nova"/>
              <a:cs typeface="Proxima Nova"/>
              <a:sym typeface="Proxima Nova"/>
            </a:endParaRPr>
          </a:p>
        </p:txBody>
      </p:sp>
      <p:sp>
        <p:nvSpPr>
          <p:cNvPr id="3" name="Slide Number Placeholder 1">
            <a:extLst>
              <a:ext uri="{FF2B5EF4-FFF2-40B4-BE49-F238E27FC236}">
                <a16:creationId xmlns:a16="http://schemas.microsoft.com/office/drawing/2014/main" id="{FD99AC34-1267-0153-74CC-5EE0EE7E6ACC}"/>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29</a:t>
            </a:fld>
            <a:endParaRPr lang="e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7380" y="119743"/>
            <a:ext cx="7598569" cy="1092200"/>
          </a:xfrm>
        </p:spPr>
        <p:txBody>
          <a:bodyPr/>
          <a:lstStyle/>
          <a:p>
            <a:r>
              <a:rPr lang="en-US" dirty="0"/>
              <a:t>Methods &amp; Software Tools for</a:t>
            </a:r>
            <a:r>
              <a:rPr lang="is-IS" dirty="0"/>
              <a:t>…</a:t>
            </a:r>
            <a:endParaRPr lang="en-US" dirty="0"/>
          </a:p>
        </p:txBody>
      </p:sp>
      <p:sp>
        <p:nvSpPr>
          <p:cNvPr id="3" name="Content Placeholder 2"/>
          <p:cNvSpPr>
            <a:spLocks noGrp="1"/>
          </p:cNvSpPr>
          <p:nvPr>
            <p:ph idx="1"/>
          </p:nvPr>
        </p:nvSpPr>
        <p:spPr>
          <a:xfrm>
            <a:off x="1321996" y="1211943"/>
            <a:ext cx="4108656" cy="3463472"/>
          </a:xfrm>
        </p:spPr>
        <p:txBody>
          <a:bodyPr anchor="t" anchorCtr="0">
            <a:noAutofit/>
          </a:bodyPr>
          <a:lstStyle/>
          <a:p>
            <a:r>
              <a:rPr lang="en-US" sz="1800" dirty="0"/>
              <a:t>Data Management</a:t>
            </a:r>
          </a:p>
          <a:p>
            <a:r>
              <a:rPr lang="en-US" sz="1800" dirty="0"/>
              <a:t>Data &amp; Metadata QA</a:t>
            </a:r>
          </a:p>
          <a:p>
            <a:r>
              <a:rPr lang="en-US" sz="1800" dirty="0"/>
              <a:t>Data Analysis</a:t>
            </a:r>
          </a:p>
          <a:p>
            <a:r>
              <a:rPr lang="en-US" sz="1800" dirty="0"/>
              <a:t>Data Wrangling</a:t>
            </a:r>
          </a:p>
          <a:p>
            <a:r>
              <a:rPr lang="en-US" sz="1800" dirty="0"/>
              <a:t>Data Integration</a:t>
            </a:r>
          </a:p>
          <a:p>
            <a:r>
              <a:rPr lang="en-US" sz="1800" dirty="0"/>
              <a:t>Data Compression</a:t>
            </a:r>
          </a:p>
          <a:p>
            <a:r>
              <a:rPr lang="en-US" sz="1800" dirty="0"/>
              <a:t>Data Visualization</a:t>
            </a:r>
          </a:p>
          <a:p>
            <a:r>
              <a:rPr lang="en-US" sz="1800" dirty="0"/>
              <a:t>Data Sharing</a:t>
            </a:r>
          </a:p>
          <a:p>
            <a:r>
              <a:rPr lang="en-US" sz="1800" dirty="0"/>
              <a:t>Data Provenance </a:t>
            </a:r>
          </a:p>
        </p:txBody>
      </p:sp>
      <p:sp>
        <p:nvSpPr>
          <p:cNvPr id="7" name="Content Placeholder 2">
            <a:extLst>
              <a:ext uri="{FF2B5EF4-FFF2-40B4-BE49-F238E27FC236}">
                <a16:creationId xmlns:a16="http://schemas.microsoft.com/office/drawing/2014/main" id="{956367EF-AA71-57F7-FB36-95D903997419}"/>
              </a:ext>
            </a:extLst>
          </p:cNvPr>
          <p:cNvSpPr txBox="1">
            <a:spLocks/>
          </p:cNvSpPr>
          <p:nvPr/>
        </p:nvSpPr>
        <p:spPr>
          <a:xfrm>
            <a:off x="4287293" y="1211942"/>
            <a:ext cx="4108656" cy="34634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r>
              <a:rPr lang="en-US" sz="1800" dirty="0"/>
              <a:t>Education &amp; Training</a:t>
            </a:r>
          </a:p>
          <a:p>
            <a:r>
              <a:rPr lang="en-US" sz="1800" dirty="0"/>
              <a:t>Online Collaboration</a:t>
            </a:r>
          </a:p>
          <a:p>
            <a:r>
              <a:rPr lang="en-US" sz="1800" dirty="0"/>
              <a:t>Team Building</a:t>
            </a:r>
          </a:p>
          <a:p>
            <a:r>
              <a:rPr lang="en-US" sz="1800" dirty="0"/>
              <a:t>Simulation &amp; Modeling</a:t>
            </a:r>
          </a:p>
          <a:p>
            <a:r>
              <a:rPr lang="en-US" sz="1800" dirty="0"/>
              <a:t>Workflows &amp; Tool Chains</a:t>
            </a:r>
          </a:p>
          <a:p>
            <a:r>
              <a:rPr lang="en-US" sz="1800" dirty="0"/>
              <a:t>Virtual Environments</a:t>
            </a:r>
          </a:p>
          <a:p>
            <a:r>
              <a:rPr lang="en-US" sz="1800" dirty="0"/>
              <a:t>Crowdsourcing Methods</a:t>
            </a:r>
          </a:p>
          <a:p>
            <a:r>
              <a:rPr lang="en-US" sz="1800" dirty="0"/>
              <a:t>Navigating Large Search Spaces</a:t>
            </a:r>
          </a:p>
          <a:p>
            <a:r>
              <a:rPr lang="en-US" sz="1800" dirty="0"/>
              <a:t>Interacting with Complex Systems</a:t>
            </a:r>
          </a:p>
          <a:p>
            <a:endParaRPr lang="en-US" sz="1800" dirty="0"/>
          </a:p>
        </p:txBody>
      </p:sp>
      <p:sp>
        <p:nvSpPr>
          <p:cNvPr id="5" name="Slide Number Placeholder 1">
            <a:extLst>
              <a:ext uri="{FF2B5EF4-FFF2-40B4-BE49-F238E27FC236}">
                <a16:creationId xmlns:a16="http://schemas.microsoft.com/office/drawing/2014/main" id="{EE14C8E3-2B5E-70A0-E80E-0E0DB5114254}"/>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3</a:t>
            </a:fld>
            <a:endParaRPr lang="en" dirty="0"/>
          </a:p>
        </p:txBody>
      </p:sp>
    </p:spTree>
    <p:extLst>
      <p:ext uri="{BB962C8B-B14F-4D97-AF65-F5344CB8AC3E}">
        <p14:creationId xmlns:p14="http://schemas.microsoft.com/office/powerpoint/2010/main" val="20145383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65"/>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Conclusions: prototyping</a:t>
            </a:r>
            <a:endParaRPr dirty="0"/>
          </a:p>
        </p:txBody>
      </p:sp>
      <p:sp>
        <p:nvSpPr>
          <p:cNvPr id="404" name="Google Shape;404;p65"/>
          <p:cNvSpPr txBox="1">
            <a:spLocks noGrp="1"/>
          </p:cNvSpPr>
          <p:nvPr>
            <p:ph type="body" idx="1"/>
          </p:nvPr>
        </p:nvSpPr>
        <p:spPr>
          <a:xfrm>
            <a:off x="457200" y="1200151"/>
            <a:ext cx="8229600" cy="3394500"/>
          </a:xfrm>
          <a:prstGeom prst="rect">
            <a:avLst/>
          </a:prstGeom>
        </p:spPr>
        <p:txBody>
          <a:bodyPr spcFirstLastPara="1" wrap="square" lIns="91425" tIns="91425" rIns="91425" bIns="91425" anchor="t" anchorCtr="0">
            <a:noAutofit/>
          </a:bodyPr>
          <a:lstStyle/>
          <a:p>
            <a:pPr indent="-457200"/>
            <a:r>
              <a:rPr lang="en" dirty="0"/>
              <a:t>Get inspired</a:t>
            </a:r>
            <a:endParaRPr dirty="0"/>
          </a:p>
          <a:p>
            <a:pPr indent="-457200"/>
            <a:r>
              <a:rPr lang="en" dirty="0"/>
              <a:t>Make many of them</a:t>
            </a:r>
            <a:endParaRPr dirty="0"/>
          </a:p>
          <a:p>
            <a:pPr indent="-457200"/>
            <a:r>
              <a:rPr lang="en" dirty="0"/>
              <a:t>Make them cheaply</a:t>
            </a:r>
            <a:endParaRPr dirty="0"/>
          </a:p>
          <a:p>
            <a:pPr indent="-457200"/>
            <a:r>
              <a:rPr lang="en" dirty="0"/>
              <a:t>Show them to users if you can - you may be surprised!</a:t>
            </a:r>
            <a:endParaRPr dirty="0"/>
          </a:p>
        </p:txBody>
      </p:sp>
      <p:sp>
        <p:nvSpPr>
          <p:cNvPr id="3" name="Slide Number Placeholder 1">
            <a:extLst>
              <a:ext uri="{FF2B5EF4-FFF2-40B4-BE49-F238E27FC236}">
                <a16:creationId xmlns:a16="http://schemas.microsoft.com/office/drawing/2014/main" id="{48D5129D-2291-660F-C710-0595887A16C8}"/>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30</a:t>
            </a:fld>
            <a:endParaRPr lang="en"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66"/>
          <p:cNvSpPr txBox="1">
            <a:spLocks noGrp="1"/>
          </p:cNvSpPr>
          <p:nvPr>
            <p:ph type="title"/>
          </p:nvPr>
        </p:nvSpPr>
        <p:spPr>
          <a:xfrm>
            <a:off x="722313" y="3305176"/>
            <a:ext cx="7772400" cy="102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UX in a research environment:</a:t>
            </a:r>
            <a:br>
              <a:rPr lang="en" dirty="0"/>
            </a:br>
            <a:r>
              <a:rPr lang="en" dirty="0"/>
              <a:t>Heuristic evaluation</a:t>
            </a:r>
            <a:endParaRPr dirty="0"/>
          </a:p>
        </p:txBody>
      </p:sp>
      <p:sp>
        <p:nvSpPr>
          <p:cNvPr id="3" name="Slide Number Placeholder 1">
            <a:extLst>
              <a:ext uri="{FF2B5EF4-FFF2-40B4-BE49-F238E27FC236}">
                <a16:creationId xmlns:a16="http://schemas.microsoft.com/office/drawing/2014/main" id="{66837167-7087-D2A8-60A1-9A58742C4FAD}"/>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31</a:t>
            </a:fld>
            <a:endParaRPr lang="en"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67"/>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What is heuristic evaluation</a:t>
            </a:r>
            <a:endParaRPr dirty="0"/>
          </a:p>
        </p:txBody>
      </p:sp>
      <p:sp>
        <p:nvSpPr>
          <p:cNvPr id="415" name="Google Shape;415;p67"/>
          <p:cNvSpPr txBox="1">
            <a:spLocks noGrp="1"/>
          </p:cNvSpPr>
          <p:nvPr>
            <p:ph type="body" idx="1"/>
          </p:nvPr>
        </p:nvSpPr>
        <p:spPr>
          <a:xfrm>
            <a:off x="457200" y="1200151"/>
            <a:ext cx="8229600" cy="3394500"/>
          </a:xfrm>
          <a:prstGeom prst="rect">
            <a:avLst/>
          </a:prstGeom>
        </p:spPr>
        <p:txBody>
          <a:bodyPr spcFirstLastPara="1" wrap="square" lIns="91425" tIns="91425" rIns="91425" bIns="91425" anchor="t" anchorCtr="0">
            <a:normAutofit/>
          </a:bodyPr>
          <a:lstStyle/>
          <a:p>
            <a:pPr marL="457200" lvl="0" indent="-431800" algn="l" rtl="0">
              <a:spcBef>
                <a:spcPts val="0"/>
              </a:spcBef>
              <a:spcAft>
                <a:spcPts val="0"/>
              </a:spcAft>
              <a:buSzPts val="3200"/>
              <a:buChar char="•"/>
            </a:pPr>
            <a:r>
              <a:rPr lang="en" dirty="0"/>
              <a:t>Evaluate an application or prototype by 10 'best practices'</a:t>
            </a:r>
            <a:endParaRPr dirty="0"/>
          </a:p>
          <a:p>
            <a:pPr marL="457200" lvl="0" indent="-431800" algn="l" rtl="0">
              <a:spcBef>
                <a:spcPts val="1000"/>
              </a:spcBef>
              <a:spcAft>
                <a:spcPts val="0"/>
              </a:spcAft>
              <a:buSzPts val="3200"/>
              <a:buChar char="•"/>
            </a:pPr>
            <a:r>
              <a:rPr lang="en" dirty="0"/>
              <a:t>Great for when the application is already up</a:t>
            </a:r>
            <a:endParaRPr dirty="0"/>
          </a:p>
          <a:p>
            <a:pPr marL="457200" lvl="0" indent="-431800" algn="l" rtl="0">
              <a:spcBef>
                <a:spcPts val="1000"/>
              </a:spcBef>
              <a:spcAft>
                <a:spcPts val="1000"/>
              </a:spcAft>
              <a:buSzPts val="3200"/>
              <a:buChar char="•"/>
            </a:pPr>
            <a:r>
              <a:rPr lang="en" dirty="0"/>
              <a:t>Evaluation can be done by you, or really anyone who regularly uses the web</a:t>
            </a:r>
            <a:endParaRPr dirty="0"/>
          </a:p>
        </p:txBody>
      </p:sp>
      <p:sp>
        <p:nvSpPr>
          <p:cNvPr id="3" name="Slide Number Placeholder 1">
            <a:extLst>
              <a:ext uri="{FF2B5EF4-FFF2-40B4-BE49-F238E27FC236}">
                <a16:creationId xmlns:a16="http://schemas.microsoft.com/office/drawing/2014/main" id="{FC211951-327F-2CE1-A10B-D1D0D70E996A}"/>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32</a:t>
            </a:fld>
            <a:endParaRPr lang="e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68"/>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Ten 'Best Practices' Criteria</a:t>
            </a:r>
            <a:endParaRPr dirty="0"/>
          </a:p>
        </p:txBody>
      </p:sp>
      <p:pic>
        <p:nvPicPr>
          <p:cNvPr id="4" name="Picture 3" descr="Screenshot of the 10 Usability Heuristics criteria, with simple icons for each:&#10;Visibility of System Status (stoplight icon); Match Between System &amp; the Real World (finger pointing icon); User Control &amp; Freedom (icon of the Ctrl key and the z key); Consistency &amp; Standards (4 circles, one is blue); Error Prevention (hammer and chisel icon); Recognition Rather than Recall (turn sign icon); Flexibility &amp; Efficiency of Use (triangle shape where two lines are solid and one is dotted); Aesthetic &amp; Minimalist Design (square with a blue shell shape within it); Help Users Recognize, Diagnose &amp; Recover from Errors (life saving raft icon); Help &amp; Documentation (book icon).&#10;&#10;After the graphic, Interaction Design Foundation interaction-design.org. &#10;">
            <a:extLst>
              <a:ext uri="{FF2B5EF4-FFF2-40B4-BE49-F238E27FC236}">
                <a16:creationId xmlns:a16="http://schemas.microsoft.com/office/drawing/2014/main" id="{99CE39C3-8822-DF2E-B29D-0B199E9D2E16}"/>
              </a:ext>
            </a:extLst>
          </p:cNvPr>
          <p:cNvPicPr>
            <a:picLocks noChangeAspect="1"/>
          </p:cNvPicPr>
          <p:nvPr/>
        </p:nvPicPr>
        <p:blipFill>
          <a:blip r:embed="rId3"/>
          <a:stretch>
            <a:fillRect/>
          </a:stretch>
        </p:blipFill>
        <p:spPr>
          <a:xfrm>
            <a:off x="1159175" y="1163404"/>
            <a:ext cx="6825649" cy="3603860"/>
          </a:xfrm>
          <a:prstGeom prst="rect">
            <a:avLst/>
          </a:prstGeom>
        </p:spPr>
      </p:pic>
      <p:sp>
        <p:nvSpPr>
          <p:cNvPr id="3" name="Slide Number Placeholder 1">
            <a:extLst>
              <a:ext uri="{FF2B5EF4-FFF2-40B4-BE49-F238E27FC236}">
                <a16:creationId xmlns:a16="http://schemas.microsoft.com/office/drawing/2014/main" id="{ED679988-0D9B-D5E5-11AE-F51C618EE09A}"/>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33</a:t>
            </a:fld>
            <a:endParaRPr lang="en"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40" name="Google Shape;440;p71"/>
          <p:cNvSpPr txBox="1">
            <a:spLocks noGrp="1"/>
          </p:cNvSpPr>
          <p:nvPr>
            <p:ph type="title" idx="4294967295"/>
          </p:nvPr>
        </p:nvSpPr>
        <p:spPr>
          <a:xfrm>
            <a:off x="189500" y="189500"/>
            <a:ext cx="1561200" cy="1292631"/>
          </a:xfrm>
          <a:prstGeom prst="rect">
            <a:avLst/>
          </a:prstGeom>
          <a:noFill/>
          <a:ln>
            <a:noFill/>
            <a:prstDash/>
          </a:ln>
          <a:effectLst/>
        </p:spPr>
        <p:txBody>
          <a:bodyPr rot="0" spcFirstLastPara="1" vertOverflow="overflow" horzOverflow="overflow" vert="horz" wrap="square" lIns="91425" tIns="91425" rIns="91425" bIns="91425"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1" i="0" u="none" strike="noStrike" kern="0" cap="none" spc="0" normalizeH="0" baseline="0" noProof="0" dirty="0">
                <a:ln>
                  <a:noFill/>
                </a:ln>
                <a:solidFill>
                  <a:srgbClr val="205867"/>
                </a:solidFill>
                <a:effectLst/>
                <a:uLnTx/>
                <a:uFillTx/>
                <a:latin typeface="Calibri"/>
                <a:ea typeface="Calibri"/>
                <a:cs typeface="Calibri"/>
                <a:sym typeface="Calibri"/>
              </a:rPr>
              <a:t>Old </a:t>
            </a:r>
            <a:r>
              <a:rPr lang="en-US" sz="1800" dirty="0">
                <a:solidFill>
                  <a:srgbClr val="205867"/>
                </a:solidFill>
              </a:rPr>
              <a:t>site</a:t>
            </a:r>
            <a:r>
              <a:rPr kumimoji="0" lang="en-US" sz="1800" b="1" i="0" u="none" strike="noStrike" kern="0" cap="none" spc="0" normalizeH="0" baseline="0" noProof="0" dirty="0">
                <a:ln>
                  <a:noFill/>
                </a:ln>
                <a:solidFill>
                  <a:srgbClr val="205867"/>
                </a:solidFill>
                <a:effectLst/>
                <a:uLnTx/>
                <a:uFillTx/>
                <a:latin typeface="Calibri"/>
                <a:ea typeface="Calibri"/>
                <a:cs typeface="Calibri"/>
                <a:sym typeface="Calibri"/>
              </a:rPr>
              <a:t> for </a:t>
            </a:r>
            <a:r>
              <a:rPr lang="en-US" sz="1800" dirty="0">
                <a:solidFill>
                  <a:srgbClr val="205867"/>
                </a:solidFill>
              </a:rPr>
              <a:t>SARS-CoV-2</a:t>
            </a:r>
            <a:r>
              <a:rPr kumimoji="0" lang="en-US" sz="1800" b="1" i="0" u="none" strike="noStrike" kern="0" cap="none" spc="0" normalizeH="0" baseline="0" noProof="0" dirty="0">
                <a:ln>
                  <a:noFill/>
                </a:ln>
                <a:solidFill>
                  <a:srgbClr val="205867"/>
                </a:solidFill>
                <a:effectLst/>
                <a:uLnTx/>
                <a:uFillTx/>
                <a:latin typeface="Calibri"/>
                <a:ea typeface="Calibri"/>
                <a:cs typeface="Calibri"/>
                <a:sym typeface="Calibri"/>
              </a:rPr>
              <a:t> analysis tool </a:t>
            </a:r>
            <a:r>
              <a:rPr kumimoji="0" lang="en-US" sz="1800" b="1" i="0" u="none" strike="noStrike" kern="0" cap="none" spc="0" normalizeH="0" baseline="0" noProof="0" dirty="0" err="1">
                <a:ln>
                  <a:noFill/>
                </a:ln>
                <a:solidFill>
                  <a:srgbClr val="205867"/>
                </a:solidFill>
                <a:effectLst/>
                <a:uLnTx/>
                <a:uFillTx/>
                <a:latin typeface="Calibri"/>
                <a:ea typeface="Calibri"/>
                <a:cs typeface="Calibri"/>
                <a:sym typeface="Calibri"/>
              </a:rPr>
              <a:t>UShER</a:t>
            </a:r>
            <a:endParaRPr kumimoji="0" lang="en-US" sz="1800" b="1" i="0" u="none" strike="noStrike" kern="0" cap="none" spc="0" normalizeH="0" baseline="0" noProof="0" dirty="0">
              <a:ln>
                <a:noFill/>
              </a:ln>
              <a:solidFill>
                <a:srgbClr val="205867"/>
              </a:solidFill>
              <a:effectLst/>
              <a:uLnTx/>
              <a:uFillTx/>
              <a:latin typeface="Calibri"/>
              <a:ea typeface="Calibri"/>
              <a:cs typeface="Calibri"/>
              <a:sym typeface="Calibri"/>
            </a:endParaRPr>
          </a:p>
        </p:txBody>
      </p:sp>
      <p:pic>
        <p:nvPicPr>
          <p:cNvPr id="439" name="Google Shape;439;p71" descr="Screenshot of the old home page for the genomics tool UShER. It has a lot of text. Midway down there is a video thumbnail. At the bottom is a box for entering IDs."/>
          <p:cNvPicPr preferRelativeResize="0"/>
          <p:nvPr/>
        </p:nvPicPr>
        <p:blipFill>
          <a:blip r:embed="rId3">
            <a:alphaModFix/>
          </a:blip>
          <a:stretch>
            <a:fillRect/>
          </a:stretch>
        </p:blipFill>
        <p:spPr>
          <a:xfrm>
            <a:off x="1799247" y="0"/>
            <a:ext cx="7344753" cy="5143500"/>
          </a:xfrm>
          <a:prstGeom prst="rect">
            <a:avLst/>
          </a:prstGeom>
          <a:noFill/>
          <a:ln>
            <a:noFill/>
          </a:ln>
        </p:spPr>
      </p:pic>
      <p:sp>
        <p:nvSpPr>
          <p:cNvPr id="442" name="Google Shape;442;p71"/>
          <p:cNvSpPr txBox="1"/>
          <p:nvPr/>
        </p:nvSpPr>
        <p:spPr>
          <a:xfrm>
            <a:off x="6063625" y="117300"/>
            <a:ext cx="2972100" cy="831300"/>
          </a:xfrm>
          <a:prstGeom prst="rect">
            <a:avLst/>
          </a:prstGeom>
          <a:solidFill>
            <a:schemeClr val="lt1"/>
          </a:solidFill>
          <a:ln w="9525" cap="flat" cmpd="sng">
            <a:solidFill>
              <a:srgbClr val="205867"/>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205867"/>
                </a:solidFill>
                <a:latin typeface="Calibri"/>
                <a:ea typeface="Calibri"/>
                <a:cs typeface="Calibri"/>
                <a:sym typeface="Calibri"/>
              </a:rPr>
              <a:t>8. Aesthetic and minimalistic design:</a:t>
            </a:r>
            <a:endParaRPr b="1">
              <a:solidFill>
                <a:srgbClr val="205867"/>
              </a:solidFill>
              <a:latin typeface="Calibri"/>
              <a:ea typeface="Calibri"/>
              <a:cs typeface="Calibri"/>
              <a:sym typeface="Calibri"/>
            </a:endParaRPr>
          </a:p>
          <a:p>
            <a:pPr marL="0" lvl="0" indent="0" algn="l" rtl="0">
              <a:spcBef>
                <a:spcPts val="0"/>
              </a:spcBef>
              <a:spcAft>
                <a:spcPts val="0"/>
              </a:spcAft>
              <a:buNone/>
            </a:pPr>
            <a:r>
              <a:rPr lang="en">
                <a:latin typeface="Calibri"/>
                <a:ea typeface="Calibri"/>
                <a:cs typeface="Calibri"/>
                <a:sym typeface="Calibri"/>
              </a:rPr>
              <a:t>Very dense and wordy information about UShER. </a:t>
            </a:r>
            <a:endParaRPr>
              <a:latin typeface="Calibri"/>
              <a:ea typeface="Calibri"/>
              <a:cs typeface="Calibri"/>
              <a:sym typeface="Calibri"/>
            </a:endParaRPr>
          </a:p>
        </p:txBody>
      </p:sp>
      <p:sp>
        <p:nvSpPr>
          <p:cNvPr id="441" name="Google Shape;441;p71"/>
          <p:cNvSpPr txBox="1"/>
          <p:nvPr/>
        </p:nvSpPr>
        <p:spPr>
          <a:xfrm>
            <a:off x="5664470" y="3093149"/>
            <a:ext cx="2788200" cy="1262100"/>
          </a:xfrm>
          <a:prstGeom prst="rect">
            <a:avLst/>
          </a:prstGeom>
          <a:solidFill>
            <a:schemeClr val="bg1"/>
          </a:solidFill>
          <a:ln w="9525" cap="flat" cmpd="sng">
            <a:solidFill>
              <a:srgbClr val="205867"/>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205867"/>
                </a:solidFill>
                <a:latin typeface="Calibri"/>
                <a:ea typeface="Calibri"/>
                <a:cs typeface="Calibri"/>
                <a:sym typeface="Calibri"/>
              </a:rPr>
              <a:t>4. Consistency and standards</a:t>
            </a:r>
            <a:endParaRPr b="1">
              <a:solidFill>
                <a:srgbClr val="205867"/>
              </a:solidFill>
              <a:latin typeface="Calibri"/>
              <a:ea typeface="Calibri"/>
              <a:cs typeface="Calibri"/>
              <a:sym typeface="Calibri"/>
            </a:endParaRPr>
          </a:p>
          <a:p>
            <a:pPr marL="0" lvl="0" indent="0" algn="l" rtl="0">
              <a:spcBef>
                <a:spcPts val="0"/>
              </a:spcBef>
              <a:spcAft>
                <a:spcPts val="0"/>
              </a:spcAft>
              <a:buNone/>
            </a:pPr>
            <a:r>
              <a:rPr lang="en">
                <a:latin typeface="Calibri"/>
                <a:ea typeface="Calibri"/>
                <a:cs typeface="Calibri"/>
                <a:sym typeface="Calibri"/>
              </a:rPr>
              <a:t>Here is where we interact with the tool. From other well-used websites, I would expect this to be closer to the top</a:t>
            </a:r>
            <a:endParaRPr>
              <a:latin typeface="Calibri"/>
              <a:ea typeface="Calibri"/>
              <a:cs typeface="Calibri"/>
              <a:sym typeface="Calibri"/>
            </a:endParaRPr>
          </a:p>
        </p:txBody>
      </p:sp>
      <p:sp>
        <p:nvSpPr>
          <p:cNvPr id="3" name="Slide Number Placeholder 1">
            <a:extLst>
              <a:ext uri="{FF2B5EF4-FFF2-40B4-BE49-F238E27FC236}">
                <a16:creationId xmlns:a16="http://schemas.microsoft.com/office/drawing/2014/main" id="{701CEA22-223F-EBFF-9BD6-7678CA4FA4E6}"/>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34</a:t>
            </a:fld>
            <a:endParaRPr lang="e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2" grpId="0" animBg="1"/>
      <p:bldP spid="441"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74"/>
          <p:cNvSpPr txBox="1">
            <a:spLocks noGrp="1"/>
          </p:cNvSpPr>
          <p:nvPr>
            <p:ph type="title" idx="4294967295"/>
          </p:nvPr>
        </p:nvSpPr>
        <p:spPr>
          <a:xfrm>
            <a:off x="189500" y="189500"/>
            <a:ext cx="1561200" cy="1292631"/>
          </a:xfrm>
          <a:prstGeom prst="rect">
            <a:avLst/>
          </a:prstGeom>
          <a:noFill/>
          <a:ln>
            <a:noFill/>
            <a:prstDash/>
          </a:ln>
          <a:effectLst/>
        </p:spPr>
        <p:txBody>
          <a:bodyPr rot="0" spcFirstLastPara="1" vertOverflow="overflow" horzOverflow="overflow" vert="horz" wrap="square" lIns="91425" tIns="91425" rIns="91425" bIns="91425"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1" i="0" u="none" strike="noStrike" kern="0" cap="none" spc="0" normalizeH="0" baseline="0" noProof="0" dirty="0">
                <a:ln>
                  <a:noFill/>
                </a:ln>
                <a:solidFill>
                  <a:srgbClr val="205867"/>
                </a:solidFill>
                <a:effectLst/>
                <a:uLnTx/>
                <a:uFillTx/>
                <a:latin typeface="Calibri"/>
                <a:ea typeface="Calibri"/>
                <a:cs typeface="Calibri"/>
                <a:sym typeface="Calibri"/>
              </a:rPr>
              <a:t>New site for </a:t>
            </a:r>
            <a:r>
              <a:rPr lang="en-US" sz="1800" dirty="0">
                <a:solidFill>
                  <a:srgbClr val="205867"/>
                </a:solidFill>
              </a:rPr>
              <a:t>SARS-CoV-2</a:t>
            </a:r>
            <a:r>
              <a:rPr kumimoji="0" lang="en-US" sz="1800" b="1" i="0" u="none" strike="noStrike" kern="0" cap="none" spc="0" normalizeH="0" baseline="0" noProof="0" dirty="0">
                <a:ln>
                  <a:noFill/>
                </a:ln>
                <a:solidFill>
                  <a:srgbClr val="205867"/>
                </a:solidFill>
                <a:effectLst/>
                <a:uLnTx/>
                <a:uFillTx/>
                <a:latin typeface="Calibri"/>
                <a:ea typeface="Calibri"/>
                <a:cs typeface="Calibri"/>
                <a:sym typeface="Calibri"/>
              </a:rPr>
              <a:t> analysis tool </a:t>
            </a:r>
            <a:r>
              <a:rPr kumimoji="0" lang="en-US" sz="1800" b="1" i="0" u="none" strike="noStrike" kern="0" cap="none" spc="0" normalizeH="0" baseline="0" noProof="0" dirty="0" err="1">
                <a:ln>
                  <a:noFill/>
                </a:ln>
                <a:solidFill>
                  <a:srgbClr val="205867"/>
                </a:solidFill>
                <a:effectLst/>
                <a:uLnTx/>
                <a:uFillTx/>
                <a:latin typeface="Calibri"/>
                <a:ea typeface="Calibri"/>
                <a:cs typeface="Calibri"/>
                <a:sym typeface="Calibri"/>
              </a:rPr>
              <a:t>UShER</a:t>
            </a:r>
            <a:endParaRPr kumimoji="0" lang="en-US" sz="1800" b="1" i="0" u="none" strike="noStrike" kern="0" cap="none" spc="0" normalizeH="0" baseline="0" noProof="0" dirty="0">
              <a:ln>
                <a:noFill/>
              </a:ln>
              <a:solidFill>
                <a:srgbClr val="205867"/>
              </a:solidFill>
              <a:effectLst/>
              <a:uLnTx/>
              <a:uFillTx/>
              <a:latin typeface="Calibri"/>
              <a:ea typeface="Calibri"/>
              <a:cs typeface="Calibri"/>
              <a:sym typeface="Calibri"/>
            </a:endParaRPr>
          </a:p>
        </p:txBody>
      </p:sp>
      <p:pic>
        <p:nvPicPr>
          <p:cNvPr id="461" name="Google Shape;461;p74" descr="Screenshot of the new home page for the genomics tool UShER. It has a one-line description of the tool at the top followed by a box to input IDs. After the box is more information about the tool"/>
          <p:cNvPicPr preferRelativeResize="0"/>
          <p:nvPr/>
        </p:nvPicPr>
        <p:blipFill>
          <a:blip r:embed="rId3">
            <a:alphaModFix/>
          </a:blip>
          <a:stretch>
            <a:fillRect/>
          </a:stretch>
        </p:blipFill>
        <p:spPr>
          <a:xfrm>
            <a:off x="1799250" y="0"/>
            <a:ext cx="7344751" cy="5143500"/>
          </a:xfrm>
          <a:prstGeom prst="rect">
            <a:avLst/>
          </a:prstGeom>
          <a:noFill/>
          <a:ln>
            <a:noFill/>
          </a:ln>
        </p:spPr>
      </p:pic>
      <p:sp>
        <p:nvSpPr>
          <p:cNvPr id="462" name="Google Shape;462;p74"/>
          <p:cNvSpPr txBox="1"/>
          <p:nvPr/>
        </p:nvSpPr>
        <p:spPr>
          <a:xfrm>
            <a:off x="6330450" y="117300"/>
            <a:ext cx="2705400" cy="831300"/>
          </a:xfrm>
          <a:prstGeom prst="rect">
            <a:avLst/>
          </a:prstGeom>
          <a:solidFill>
            <a:schemeClr val="lt1"/>
          </a:solidFill>
          <a:ln w="9525" cap="flat" cmpd="sng">
            <a:solidFill>
              <a:srgbClr val="205867"/>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205867"/>
                </a:solidFill>
                <a:latin typeface="Calibri"/>
                <a:ea typeface="Calibri"/>
                <a:cs typeface="Calibri"/>
                <a:sym typeface="Calibri"/>
              </a:rPr>
              <a:t>8. Aesthetic and minimalistic design:</a:t>
            </a:r>
            <a:endParaRPr b="1" dirty="0">
              <a:solidFill>
                <a:srgbClr val="205867"/>
              </a:solidFill>
              <a:latin typeface="Calibri"/>
              <a:ea typeface="Calibri"/>
              <a:cs typeface="Calibri"/>
              <a:sym typeface="Calibri"/>
            </a:endParaRPr>
          </a:p>
          <a:p>
            <a:pPr marL="0" lvl="0" indent="0" algn="l" rtl="0">
              <a:spcBef>
                <a:spcPts val="0"/>
              </a:spcBef>
              <a:spcAft>
                <a:spcPts val="0"/>
              </a:spcAft>
              <a:buNone/>
            </a:pPr>
            <a:r>
              <a:rPr lang="en" dirty="0">
                <a:latin typeface="Calibri"/>
                <a:ea typeface="Calibri"/>
                <a:cs typeface="Calibri"/>
                <a:sym typeface="Calibri"/>
              </a:rPr>
              <a:t>Short description</a:t>
            </a:r>
            <a:endParaRPr dirty="0">
              <a:latin typeface="Calibri"/>
              <a:ea typeface="Calibri"/>
              <a:cs typeface="Calibri"/>
              <a:sym typeface="Calibri"/>
            </a:endParaRPr>
          </a:p>
        </p:txBody>
      </p:sp>
      <p:sp>
        <p:nvSpPr>
          <p:cNvPr id="463" name="Google Shape;463;p74"/>
          <p:cNvSpPr txBox="1"/>
          <p:nvPr/>
        </p:nvSpPr>
        <p:spPr>
          <a:xfrm>
            <a:off x="5994550" y="1205300"/>
            <a:ext cx="2788200" cy="615600"/>
          </a:xfrm>
          <a:prstGeom prst="rect">
            <a:avLst/>
          </a:prstGeom>
          <a:noFill/>
          <a:ln w="9525" cap="flat" cmpd="sng">
            <a:solidFill>
              <a:srgbClr val="205867"/>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205867"/>
                </a:solidFill>
                <a:latin typeface="Calibri"/>
                <a:ea typeface="Calibri"/>
                <a:cs typeface="Calibri"/>
                <a:sym typeface="Calibri"/>
              </a:rPr>
              <a:t>4. Consistency and standards</a:t>
            </a:r>
            <a:endParaRPr b="1" dirty="0">
              <a:solidFill>
                <a:srgbClr val="205867"/>
              </a:solidFill>
              <a:latin typeface="Calibri"/>
              <a:ea typeface="Calibri"/>
              <a:cs typeface="Calibri"/>
              <a:sym typeface="Calibri"/>
            </a:endParaRPr>
          </a:p>
          <a:p>
            <a:pPr marL="0" lvl="0" indent="0" algn="l" rtl="0">
              <a:spcBef>
                <a:spcPts val="0"/>
              </a:spcBef>
              <a:spcAft>
                <a:spcPts val="0"/>
              </a:spcAft>
              <a:buNone/>
            </a:pPr>
            <a:r>
              <a:rPr lang="en" dirty="0">
                <a:latin typeface="Calibri"/>
                <a:ea typeface="Calibri"/>
                <a:cs typeface="Calibri"/>
                <a:sym typeface="Calibri"/>
              </a:rPr>
              <a:t>Input box is at the top</a:t>
            </a:r>
            <a:endParaRPr dirty="0">
              <a:latin typeface="Calibri"/>
              <a:ea typeface="Calibri"/>
              <a:cs typeface="Calibri"/>
              <a:sym typeface="Calibri"/>
            </a:endParaRPr>
          </a:p>
        </p:txBody>
      </p:sp>
      <p:sp>
        <p:nvSpPr>
          <p:cNvPr id="3" name="Rectangle 2">
            <a:extLst>
              <a:ext uri="{FF2B5EF4-FFF2-40B4-BE49-F238E27FC236}">
                <a16:creationId xmlns:a16="http://schemas.microsoft.com/office/drawing/2014/main" id="{9EE62D12-E0B7-2AFE-C664-8FD75139D4C2}"/>
              </a:ext>
              <a:ext uri="{C183D7F6-B498-43B3-948B-1728B52AA6E4}">
                <adec:decorative xmlns:adec="http://schemas.microsoft.com/office/drawing/2017/decorative" val="1"/>
              </a:ext>
            </a:extLst>
          </p:cNvPr>
          <p:cNvSpPr/>
          <p:nvPr/>
        </p:nvSpPr>
        <p:spPr>
          <a:xfrm>
            <a:off x="8205746" y="4767264"/>
            <a:ext cx="632129" cy="2942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1">
            <a:extLst>
              <a:ext uri="{FF2B5EF4-FFF2-40B4-BE49-F238E27FC236}">
                <a16:creationId xmlns:a16="http://schemas.microsoft.com/office/drawing/2014/main" id="{DC692EC7-351D-B45F-4B98-3803E55F03FB}"/>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35</a:t>
            </a:fld>
            <a:endParaRPr lang="e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2" grpId="0" animBg="1"/>
      <p:bldP spid="463"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76"/>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Conclusions: heuristic evaluation</a:t>
            </a:r>
            <a:endParaRPr sz="4000" dirty="0"/>
          </a:p>
        </p:txBody>
      </p:sp>
      <p:sp>
        <p:nvSpPr>
          <p:cNvPr id="476" name="Google Shape;476;p76"/>
          <p:cNvSpPr txBox="1">
            <a:spLocks noGrp="1"/>
          </p:cNvSpPr>
          <p:nvPr>
            <p:ph type="body" idx="1"/>
          </p:nvPr>
        </p:nvSpPr>
        <p:spPr>
          <a:xfrm>
            <a:off x="457200" y="1200151"/>
            <a:ext cx="8229600" cy="3394500"/>
          </a:xfrm>
          <a:prstGeom prst="rect">
            <a:avLst/>
          </a:prstGeom>
        </p:spPr>
        <p:txBody>
          <a:bodyPr spcFirstLastPara="1" wrap="square" lIns="91425" tIns="91425" rIns="91425" bIns="91425" anchor="t" anchorCtr="0">
            <a:normAutofit/>
          </a:bodyPr>
          <a:lstStyle/>
          <a:p>
            <a:pPr marL="457200" lvl="0" indent="-431800" algn="l" rtl="0">
              <a:spcBef>
                <a:spcPts val="1000"/>
              </a:spcBef>
              <a:spcAft>
                <a:spcPts val="0"/>
              </a:spcAft>
              <a:buSzPts val="3200"/>
              <a:buChar char="•"/>
            </a:pPr>
            <a:r>
              <a:rPr lang="en" dirty="0"/>
              <a:t>Quick way to make an application more user friendly, without expending a lot of resources</a:t>
            </a:r>
            <a:endParaRPr dirty="0"/>
          </a:p>
          <a:p>
            <a:pPr marL="457200" lvl="0" indent="-431800" algn="l" rtl="0">
              <a:spcBef>
                <a:spcPts val="1000"/>
              </a:spcBef>
              <a:spcAft>
                <a:spcPts val="0"/>
              </a:spcAft>
              <a:buSzPts val="3200"/>
              <a:buChar char="•"/>
            </a:pPr>
            <a:r>
              <a:rPr lang="en" dirty="0"/>
              <a:t>Added benefit of evangelizing UX</a:t>
            </a:r>
            <a:endParaRPr dirty="0"/>
          </a:p>
          <a:p>
            <a:pPr marL="914400" lvl="1" indent="-406400" algn="l" rtl="0">
              <a:spcBef>
                <a:spcPts val="1000"/>
              </a:spcBef>
              <a:spcAft>
                <a:spcPts val="1000"/>
              </a:spcAft>
              <a:buSzPts val="2800"/>
              <a:buChar char="–"/>
            </a:pPr>
            <a:r>
              <a:rPr lang="en" dirty="0"/>
              <a:t>Heuristic Evaluation as a service</a:t>
            </a:r>
            <a:endParaRPr dirty="0"/>
          </a:p>
        </p:txBody>
      </p:sp>
      <p:sp>
        <p:nvSpPr>
          <p:cNvPr id="3" name="Slide Number Placeholder 1">
            <a:extLst>
              <a:ext uri="{FF2B5EF4-FFF2-40B4-BE49-F238E27FC236}">
                <a16:creationId xmlns:a16="http://schemas.microsoft.com/office/drawing/2014/main" id="{4F6B7FAB-3251-8D08-7153-832C4D0F1F3C}"/>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36</a:t>
            </a:fld>
            <a:endParaRPr lang="en"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77"/>
          <p:cNvSpPr txBox="1">
            <a:spLocks noGrp="1"/>
          </p:cNvSpPr>
          <p:nvPr>
            <p:ph type="title"/>
          </p:nvPr>
        </p:nvSpPr>
        <p:spPr>
          <a:xfrm>
            <a:off x="286247" y="599008"/>
            <a:ext cx="8603311"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Conclusions: UX in a research environment</a:t>
            </a:r>
            <a:endParaRPr dirty="0"/>
          </a:p>
        </p:txBody>
      </p:sp>
      <p:sp>
        <p:nvSpPr>
          <p:cNvPr id="482" name="Google Shape;482;p77"/>
          <p:cNvSpPr txBox="1">
            <a:spLocks noGrp="1"/>
          </p:cNvSpPr>
          <p:nvPr>
            <p:ph type="body" idx="1"/>
          </p:nvPr>
        </p:nvSpPr>
        <p:spPr>
          <a:xfrm>
            <a:off x="457200" y="1692442"/>
            <a:ext cx="8229600" cy="3074822"/>
          </a:xfrm>
          <a:prstGeom prst="rect">
            <a:avLst/>
          </a:prstGeom>
        </p:spPr>
        <p:txBody>
          <a:bodyPr spcFirstLastPara="1" wrap="square" lIns="91425" tIns="91425" rIns="91425" bIns="91425" anchor="t" anchorCtr="0">
            <a:noAutofit/>
          </a:bodyPr>
          <a:lstStyle/>
          <a:p>
            <a:pPr marL="457200" lvl="0" indent="-431800" algn="l" rtl="0">
              <a:spcBef>
                <a:spcPts val="640"/>
              </a:spcBef>
              <a:spcAft>
                <a:spcPts val="0"/>
              </a:spcAft>
              <a:buSzPts val="3200"/>
              <a:buChar char="•"/>
            </a:pPr>
            <a:r>
              <a:rPr lang="en" dirty="0"/>
              <a:t>Despite limited time/energy, UX is worth it</a:t>
            </a:r>
            <a:endParaRPr dirty="0"/>
          </a:p>
          <a:p>
            <a:pPr marL="457200" lvl="0" indent="-431800" algn="l" rtl="0">
              <a:spcBef>
                <a:spcPts val="1000"/>
              </a:spcBef>
              <a:spcAft>
                <a:spcPts val="0"/>
              </a:spcAft>
              <a:buSzPts val="3200"/>
              <a:buChar char="•"/>
            </a:pPr>
            <a:r>
              <a:rPr lang="en" dirty="0"/>
              <a:t>Prototyping leads to more creative solutions</a:t>
            </a:r>
            <a:endParaRPr dirty="0"/>
          </a:p>
          <a:p>
            <a:pPr marL="457200" lvl="0" indent="-431800" algn="l" rtl="0">
              <a:spcBef>
                <a:spcPts val="1000"/>
              </a:spcBef>
              <a:spcAft>
                <a:spcPts val="0"/>
              </a:spcAft>
              <a:buSzPts val="3200"/>
              <a:buChar char="•"/>
            </a:pPr>
            <a:r>
              <a:rPr lang="en" dirty="0"/>
              <a:t>Talk to your users: they can surprise you</a:t>
            </a:r>
            <a:endParaRPr dirty="0"/>
          </a:p>
          <a:p>
            <a:pPr marL="457200" lvl="0" indent="-431800" algn="l" rtl="0">
              <a:spcBef>
                <a:spcPts val="1000"/>
              </a:spcBef>
              <a:spcAft>
                <a:spcPts val="1000"/>
              </a:spcAft>
              <a:buSzPts val="3200"/>
              <a:buChar char="•"/>
            </a:pPr>
            <a:r>
              <a:rPr lang="en" dirty="0"/>
              <a:t>Heuristic evaluation can quickly improve usability</a:t>
            </a:r>
            <a:endParaRPr dirty="0"/>
          </a:p>
        </p:txBody>
      </p:sp>
      <p:sp>
        <p:nvSpPr>
          <p:cNvPr id="3" name="Slide Number Placeholder 1">
            <a:extLst>
              <a:ext uri="{FF2B5EF4-FFF2-40B4-BE49-F238E27FC236}">
                <a16:creationId xmlns:a16="http://schemas.microsoft.com/office/drawing/2014/main" id="{D2F167C4-9708-4247-745C-A3AF1F0ADF3A}"/>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37</a:t>
            </a:fld>
            <a:endParaRPr lang="en"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8" name="Google Shape;488;p78"/>
          <p:cNvSpPr txBox="1">
            <a:spLocks noGrp="1"/>
          </p:cNvSpPr>
          <p:nvPr>
            <p:ph type="title"/>
          </p:nvPr>
        </p:nvSpPr>
        <p:spPr>
          <a:xfrm>
            <a:off x="311700" y="737900"/>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t>Thank you!</a:t>
            </a:r>
            <a:endParaRPr dirty="0"/>
          </a:p>
        </p:txBody>
      </p:sp>
      <p:pic>
        <p:nvPicPr>
          <p:cNvPr id="487" name="Google Shape;487;p78" descr="Logo for NCI/NIH"/>
          <p:cNvPicPr preferRelativeResize="0"/>
          <p:nvPr/>
        </p:nvPicPr>
        <p:blipFill>
          <a:blip r:embed="rId3">
            <a:alphaModFix/>
          </a:blip>
          <a:stretch>
            <a:fillRect/>
          </a:stretch>
        </p:blipFill>
        <p:spPr>
          <a:xfrm>
            <a:off x="3015796" y="1526779"/>
            <a:ext cx="3112475" cy="2074149"/>
          </a:xfrm>
          <a:prstGeom prst="rect">
            <a:avLst/>
          </a:prstGeom>
          <a:noFill/>
          <a:ln>
            <a:noFill/>
          </a:ln>
        </p:spPr>
      </p:pic>
      <p:sp>
        <p:nvSpPr>
          <p:cNvPr id="490" name="Google Shape;490;p78"/>
          <p:cNvSpPr txBox="1"/>
          <p:nvPr/>
        </p:nvSpPr>
        <p:spPr>
          <a:xfrm>
            <a:off x="1728750" y="3345173"/>
            <a:ext cx="56865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600" b="1" dirty="0">
                <a:solidFill>
                  <a:srgbClr val="FF6B6B"/>
                </a:solidFill>
                <a:latin typeface="Calibri"/>
                <a:ea typeface="Calibri"/>
                <a:cs typeface="Calibri"/>
                <a:sym typeface="Calibri"/>
              </a:rPr>
              <a:t>Questions?</a:t>
            </a:r>
            <a:endParaRPr sz="3600" b="1" dirty="0">
              <a:solidFill>
                <a:srgbClr val="FF6B6B"/>
              </a:solidFill>
              <a:latin typeface="Calibri"/>
              <a:ea typeface="Calibri"/>
              <a:cs typeface="Calibri"/>
              <a:sym typeface="Calibri"/>
            </a:endParaRPr>
          </a:p>
        </p:txBody>
      </p:sp>
      <p:sp>
        <p:nvSpPr>
          <p:cNvPr id="489" name="Google Shape;489;p78"/>
          <p:cNvSpPr txBox="1">
            <a:spLocks noGrp="1"/>
          </p:cNvSpPr>
          <p:nvPr>
            <p:ph type="body" idx="1"/>
          </p:nvPr>
        </p:nvSpPr>
        <p:spPr>
          <a:xfrm>
            <a:off x="1656738" y="4299600"/>
            <a:ext cx="5830500" cy="620400"/>
          </a:xfrm>
          <a:prstGeom prst="rect">
            <a:avLst/>
          </a:prstGeom>
        </p:spPr>
        <p:txBody>
          <a:bodyPr spcFirstLastPara="1" wrap="square" lIns="91425" tIns="91425" rIns="91425" bIns="91425" anchor="ctr" anchorCtr="0">
            <a:noAutofit/>
          </a:bodyPr>
          <a:lstStyle/>
          <a:p>
            <a:pPr marL="0" lvl="0" indent="0" algn="ctr" rtl="0">
              <a:spcBef>
                <a:spcPts val="640"/>
              </a:spcBef>
              <a:spcAft>
                <a:spcPts val="0"/>
              </a:spcAft>
              <a:buNone/>
            </a:pPr>
            <a:r>
              <a:rPr lang="en" sz="2400" b="1" i="1" dirty="0" err="1">
                <a:solidFill>
                  <a:srgbClr val="3FC8B8"/>
                </a:solidFill>
                <a:latin typeface="Arial"/>
                <a:ea typeface="Arial"/>
                <a:cs typeface="Arial"/>
                <a:sym typeface="Arial"/>
              </a:rPr>
              <a:t>mary@soe.ucsc.edu</a:t>
            </a:r>
            <a:endParaRPr sz="3000" b="1" dirty="0">
              <a:solidFill>
                <a:srgbClr val="3FC8B8"/>
              </a:solidFill>
              <a:latin typeface="Arial"/>
              <a:ea typeface="Arial"/>
              <a:cs typeface="Arial"/>
              <a:sym typeface="Arial"/>
            </a:endParaRPr>
          </a:p>
        </p:txBody>
      </p:sp>
      <p:sp>
        <p:nvSpPr>
          <p:cNvPr id="3" name="Slide Number Placeholder 1">
            <a:extLst>
              <a:ext uri="{FF2B5EF4-FFF2-40B4-BE49-F238E27FC236}">
                <a16:creationId xmlns:a16="http://schemas.microsoft.com/office/drawing/2014/main" id="{E817DA30-10F1-B080-FA34-81B6D3197892}"/>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38</a:t>
            </a:fld>
            <a:endParaRPr lang="e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6B7BFE32-0407-5EB6-AF6E-28EE575AE27E}"/>
              </a:ext>
            </a:extLst>
          </p:cNvPr>
          <p:cNvSpPr>
            <a:spLocks noGrp="1"/>
          </p:cNvSpPr>
          <p:nvPr>
            <p:ph type="title"/>
          </p:nvPr>
        </p:nvSpPr>
        <p:spPr>
          <a:xfrm>
            <a:off x="127816" y="147082"/>
            <a:ext cx="2182767" cy="446267"/>
          </a:xfrm>
        </p:spPr>
        <p:txBody>
          <a:bodyPr/>
          <a:lstStyle/>
          <a:p>
            <a:r>
              <a:rPr lang="en-US" sz="2400" dirty="0">
                <a:solidFill>
                  <a:schemeClr val="tx1"/>
                </a:solidFill>
              </a:rPr>
              <a:t>UX workshop</a:t>
            </a:r>
          </a:p>
        </p:txBody>
      </p:sp>
      <p:pic>
        <p:nvPicPr>
          <p:cNvPr id="7" name="Picture 6" descr="NIH National cancer institute&#10;&#10;ACCELERATING CANCER RESEARCH THROUGH USER-CENTERED SOFTWARE DESIGN&#10;JANUARY 7-8, 2019">
            <a:extLst>
              <a:ext uri="{FF2B5EF4-FFF2-40B4-BE49-F238E27FC236}">
                <a16:creationId xmlns:a16="http://schemas.microsoft.com/office/drawing/2014/main" id="{4FDD4DB6-0968-3E7A-D0E0-172F775AB7E8}"/>
              </a:ext>
            </a:extLst>
          </p:cNvPr>
          <p:cNvPicPr>
            <a:picLocks noChangeAspect="1"/>
          </p:cNvPicPr>
          <p:nvPr/>
        </p:nvPicPr>
        <p:blipFill rotWithShape="1">
          <a:blip r:embed="rId3"/>
          <a:srcRect t="34639"/>
          <a:stretch/>
        </p:blipFill>
        <p:spPr>
          <a:xfrm>
            <a:off x="253145" y="86683"/>
            <a:ext cx="8637710" cy="1689884"/>
          </a:xfrm>
          <a:prstGeom prst="rect">
            <a:avLst/>
          </a:prstGeom>
        </p:spPr>
      </p:pic>
      <p:pic>
        <p:nvPicPr>
          <p:cNvPr id="9" name="Picture 8" descr="GOALS OF THE WORKSHOP SESSIONS:&#10;This workshop brings together cancer biologists, informaticists, and human-centered design experts from various fields. Through talks, group discussions, and breakouts, the workshop is expected to result in:&#10;•&#10;• Identification of needs, opportunities, and existing frameworks for bringing software UX and user- centered design strategies to NCI-supported informatics tool development at an earlier stage than current practice&#10;• Community-based recommendations for enabling effective and sustainable collaborations of cancer informatics tool developers and UX practitioners.&#10;     Enumeration of usability and UX design challenges and opportunities relevant to cancer informatics&#10; software development, building on example success stories of cancer informatics and UX partnerships&#10; Nils Gehlenborg Lucien Parsons David Miller Jennifer Couch&#10;ORGANIZING COMMITTEE:&#10;Assistant Professor, Biomedical Informatics, Harvard Medical School&#10;Director, Mixed/Augmented/Virtual Reality Innovation Center, Univ of Maryland">
            <a:extLst>
              <a:ext uri="{FF2B5EF4-FFF2-40B4-BE49-F238E27FC236}">
                <a16:creationId xmlns:a16="http://schemas.microsoft.com/office/drawing/2014/main" id="{029B6188-0B0E-B0B3-2561-09E0A8DAE9EB}"/>
              </a:ext>
            </a:extLst>
          </p:cNvPr>
          <p:cNvPicPr>
            <a:picLocks noChangeAspect="1"/>
          </p:cNvPicPr>
          <p:nvPr/>
        </p:nvPicPr>
        <p:blipFill>
          <a:blip r:embed="rId4"/>
          <a:stretch>
            <a:fillRect/>
          </a:stretch>
        </p:blipFill>
        <p:spPr>
          <a:xfrm>
            <a:off x="856697" y="1719623"/>
            <a:ext cx="7698117" cy="3337194"/>
          </a:xfrm>
          <a:prstGeom prst="rect">
            <a:avLst/>
          </a:prstGeom>
        </p:spPr>
      </p:pic>
      <p:sp>
        <p:nvSpPr>
          <p:cNvPr id="4" name="Slide Number Placeholder 1">
            <a:extLst>
              <a:ext uri="{FF2B5EF4-FFF2-40B4-BE49-F238E27FC236}">
                <a16:creationId xmlns:a16="http://schemas.microsoft.com/office/drawing/2014/main" id="{094825C3-31B0-4976-444D-0F8989CD3E50}"/>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4</a:t>
            </a:fld>
            <a:endParaRPr lang="en" dirty="0"/>
          </a:p>
        </p:txBody>
      </p:sp>
    </p:spTree>
    <p:extLst>
      <p:ext uri="{BB962C8B-B14F-4D97-AF65-F5344CB8AC3E}">
        <p14:creationId xmlns:p14="http://schemas.microsoft.com/office/powerpoint/2010/main" val="124749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7C8E6-DA3B-AD4A-BBE9-EC63D11158DA}"/>
              </a:ext>
            </a:extLst>
          </p:cNvPr>
          <p:cNvSpPr>
            <a:spLocks noGrp="1"/>
          </p:cNvSpPr>
          <p:nvPr>
            <p:ph type="title"/>
          </p:nvPr>
        </p:nvSpPr>
        <p:spPr>
          <a:xfrm>
            <a:off x="946887" y="279401"/>
            <a:ext cx="7598569" cy="1092200"/>
          </a:xfrm>
        </p:spPr>
        <p:txBody>
          <a:bodyPr>
            <a:normAutofit/>
          </a:bodyPr>
          <a:lstStyle/>
          <a:p>
            <a:r>
              <a:rPr lang="en-US" sz="3300" dirty="0"/>
              <a:t>NCI Informatics Tools for Cancer Research</a:t>
            </a:r>
          </a:p>
        </p:txBody>
      </p:sp>
      <p:pic>
        <p:nvPicPr>
          <p:cNvPr id="5" name="Picture 4" descr="Algorithm Development&#10;RFA-CA-23-014 (R21): Development of Innovative Informatics Methods and Algorithms for Cancer Research and Management (R21 Clinical Trial Optional)&#10;&#10;Read More">
            <a:extLst>
              <a:ext uri="{FF2B5EF4-FFF2-40B4-BE49-F238E27FC236}">
                <a16:creationId xmlns:a16="http://schemas.microsoft.com/office/drawing/2014/main" id="{86F30A6C-B7C1-331A-FE33-87593A1637D1}"/>
              </a:ext>
            </a:extLst>
          </p:cNvPr>
          <p:cNvPicPr>
            <a:picLocks noChangeAspect="1"/>
          </p:cNvPicPr>
          <p:nvPr/>
        </p:nvPicPr>
        <p:blipFill rotWithShape="1">
          <a:blip r:embed="rId3"/>
          <a:srcRect l="50215" t="50000"/>
          <a:stretch/>
        </p:blipFill>
        <p:spPr>
          <a:xfrm>
            <a:off x="0" y="1536456"/>
            <a:ext cx="2265276" cy="2337417"/>
          </a:xfrm>
          <a:prstGeom prst="rect">
            <a:avLst/>
          </a:prstGeom>
        </p:spPr>
      </p:pic>
      <p:pic>
        <p:nvPicPr>
          <p:cNvPr id="8" name="Picture 7" descr="Prototyping and Hardening&#10;RFA-CA-23-015 (U01): Early-Stage Development of Informatics Technologies for Cancer Research and Management (U01 Clinical Trial Optional)&#10;&#10;Read More">
            <a:extLst>
              <a:ext uri="{FF2B5EF4-FFF2-40B4-BE49-F238E27FC236}">
                <a16:creationId xmlns:a16="http://schemas.microsoft.com/office/drawing/2014/main" id="{3D6006F4-3D75-50DF-10A7-B34A789255F7}"/>
              </a:ext>
            </a:extLst>
          </p:cNvPr>
          <p:cNvPicPr>
            <a:picLocks noChangeAspect="1"/>
          </p:cNvPicPr>
          <p:nvPr/>
        </p:nvPicPr>
        <p:blipFill rotWithShape="1">
          <a:blip r:embed="rId3"/>
          <a:srcRect l="-892" t="50000" r="51107"/>
          <a:stretch/>
        </p:blipFill>
        <p:spPr>
          <a:xfrm>
            <a:off x="2271137" y="1536456"/>
            <a:ext cx="2265276" cy="2337417"/>
          </a:xfrm>
          <a:prstGeom prst="rect">
            <a:avLst/>
          </a:prstGeom>
        </p:spPr>
      </p:pic>
      <p:pic>
        <p:nvPicPr>
          <p:cNvPr id="10" name="Picture 9" descr="Enhancement &amp; Dissemination&#10;RFA-CA-23-016 (U24 Advanced Development): Advanced Development of Informatics Technologies for Cancer Research and Management (U24 Clinical Trial Optional)&#10;&#10;Read More">
            <a:extLst>
              <a:ext uri="{FF2B5EF4-FFF2-40B4-BE49-F238E27FC236}">
                <a16:creationId xmlns:a16="http://schemas.microsoft.com/office/drawing/2014/main" id="{54A6FE54-B825-D085-42D5-D9AC8C3A7258}"/>
              </a:ext>
            </a:extLst>
          </p:cNvPr>
          <p:cNvPicPr>
            <a:picLocks noChangeAspect="1"/>
          </p:cNvPicPr>
          <p:nvPr/>
        </p:nvPicPr>
        <p:blipFill rotWithShape="1">
          <a:blip r:embed="rId3"/>
          <a:srcRect l="49873" t="257" r="342" b="49743"/>
          <a:stretch/>
        </p:blipFill>
        <p:spPr>
          <a:xfrm>
            <a:off x="4585817" y="1536456"/>
            <a:ext cx="2265276" cy="2337417"/>
          </a:xfrm>
          <a:prstGeom prst="rect">
            <a:avLst/>
          </a:prstGeom>
        </p:spPr>
      </p:pic>
      <p:pic>
        <p:nvPicPr>
          <p:cNvPr id="11" name="Picture 10" descr="Sustainment&#10;RFA-CA-23-017 (U24 Sustainment): Sustained Support for Informatics Technologies for Cancer Research and Management (U24 Clinical Trial Optional)&#10;&#10;Read More">
            <a:extLst>
              <a:ext uri="{FF2B5EF4-FFF2-40B4-BE49-F238E27FC236}">
                <a16:creationId xmlns:a16="http://schemas.microsoft.com/office/drawing/2014/main" id="{A5247BC4-F948-DB16-0E61-80F6E08D1724}"/>
              </a:ext>
            </a:extLst>
          </p:cNvPr>
          <p:cNvPicPr>
            <a:picLocks noChangeAspect="1"/>
          </p:cNvPicPr>
          <p:nvPr/>
        </p:nvPicPr>
        <p:blipFill rotWithShape="1">
          <a:blip r:embed="rId3"/>
          <a:srcRect l="-513" r="50728" b="50000"/>
          <a:stretch/>
        </p:blipFill>
        <p:spPr>
          <a:xfrm>
            <a:off x="6878724" y="1536456"/>
            <a:ext cx="2265276" cy="2337417"/>
          </a:xfrm>
          <a:prstGeom prst="rect">
            <a:avLst/>
          </a:prstGeom>
        </p:spPr>
      </p:pic>
      <p:sp>
        <p:nvSpPr>
          <p:cNvPr id="3" name="Rectangle 2">
            <a:extLst>
              <a:ext uri="{FF2B5EF4-FFF2-40B4-BE49-F238E27FC236}">
                <a16:creationId xmlns:a16="http://schemas.microsoft.com/office/drawing/2014/main" id="{F8D79416-D856-A147-8096-563F5AFDE4EB}"/>
              </a:ext>
            </a:extLst>
          </p:cNvPr>
          <p:cNvSpPr/>
          <p:nvPr/>
        </p:nvSpPr>
        <p:spPr>
          <a:xfrm>
            <a:off x="3468168" y="4043626"/>
            <a:ext cx="2435282" cy="507831"/>
          </a:xfrm>
          <a:prstGeom prst="rect">
            <a:avLst/>
          </a:prstGeom>
        </p:spPr>
        <p:txBody>
          <a:bodyPr wrap="none">
            <a:spAutoFit/>
          </a:bodyPr>
          <a:lstStyle/>
          <a:p>
            <a:r>
              <a:rPr lang="en-US" sz="2700" dirty="0" err="1"/>
              <a:t>itcr.cancer.gov</a:t>
            </a:r>
            <a:endParaRPr lang="en-US" sz="2700" dirty="0"/>
          </a:p>
        </p:txBody>
      </p:sp>
      <p:sp>
        <p:nvSpPr>
          <p:cNvPr id="6" name="Slide Number Placeholder 1">
            <a:extLst>
              <a:ext uri="{FF2B5EF4-FFF2-40B4-BE49-F238E27FC236}">
                <a16:creationId xmlns:a16="http://schemas.microsoft.com/office/drawing/2014/main" id="{007C4CD2-BC5D-DA18-B17E-5D1E92847498}"/>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5</a:t>
            </a:fld>
            <a:endParaRPr lang="en" dirty="0"/>
          </a:p>
        </p:txBody>
      </p:sp>
    </p:spTree>
    <p:extLst>
      <p:ext uri="{BB962C8B-B14F-4D97-AF65-F5344CB8AC3E}">
        <p14:creationId xmlns:p14="http://schemas.microsoft.com/office/powerpoint/2010/main" val="2130267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470C06A6-2E05-D862-B142-F4F134204E2D}"/>
              </a:ext>
            </a:extLst>
          </p:cNvPr>
          <p:cNvSpPr>
            <a:spLocks noGrp="1"/>
          </p:cNvSpPr>
          <p:nvPr>
            <p:ph type="title"/>
          </p:nvPr>
        </p:nvSpPr>
        <p:spPr>
          <a:xfrm>
            <a:off x="253531" y="105533"/>
            <a:ext cx="8165592" cy="317395"/>
          </a:xfrm>
        </p:spPr>
        <p:txBody>
          <a:bodyPr/>
          <a:lstStyle/>
          <a:p>
            <a:r>
              <a:rPr lang="en-US" dirty="0">
                <a:solidFill>
                  <a:schemeClr val="tx1"/>
                </a:solidFill>
              </a:rPr>
              <a:t>PSB workshop</a:t>
            </a:r>
          </a:p>
        </p:txBody>
      </p:sp>
      <p:pic>
        <p:nvPicPr>
          <p:cNvPr id="5" name="Picture 4" descr="PSP workshops Pacific symposium on biocomputing virtual big island of Hawaii January 5-7, 2021">
            <a:extLst>
              <a:ext uri="{FF2B5EF4-FFF2-40B4-BE49-F238E27FC236}">
                <a16:creationId xmlns:a16="http://schemas.microsoft.com/office/drawing/2014/main" id="{D16510AC-4C92-4445-81D2-88ADEAFF56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1563" y="234044"/>
            <a:ext cx="7000875" cy="1628775"/>
          </a:xfrm>
          <a:prstGeom prst="rect">
            <a:avLst/>
          </a:prstGeom>
        </p:spPr>
      </p:pic>
      <p:pic>
        <p:nvPicPr>
          <p:cNvPr id="7" name="Picture 6" descr="Making tools that people will use user centered design in computational biology researchOrganizers Mary Goldman Nils Gehlenberg&#10;&#10;The goal of User-Centered Design (UCD) is to create a product that satisfies users needs, has an interface that is effective, and, in general, is a tool that people want to use. This workshop will be an overview of UCD as well as how it has been successfully applied to several computational biology tools. Attendees will leave with an understanding of common UCD practices and models of how they might apply them to their own tools.">
            <a:extLst>
              <a:ext uri="{FF2B5EF4-FFF2-40B4-BE49-F238E27FC236}">
                <a16:creationId xmlns:a16="http://schemas.microsoft.com/office/drawing/2014/main" id="{1C492A61-2CCD-7442-ABAC-9D8A23C9434B}"/>
              </a:ext>
            </a:extLst>
          </p:cNvPr>
          <p:cNvPicPr>
            <a:picLocks noChangeAspect="1"/>
          </p:cNvPicPr>
          <p:nvPr/>
        </p:nvPicPr>
        <p:blipFill rotWithShape="1">
          <a:blip r:embed="rId4">
            <a:extLst>
              <a:ext uri="{28A0092B-C50C-407E-A947-70E740481C1C}">
                <a14:useLocalDpi xmlns:a14="http://schemas.microsoft.com/office/drawing/2010/main" val="0"/>
              </a:ext>
            </a:extLst>
          </a:blip>
          <a:srcRect b="28442"/>
          <a:stretch/>
        </p:blipFill>
        <p:spPr>
          <a:xfrm>
            <a:off x="952500" y="1930036"/>
            <a:ext cx="7239000" cy="1956164"/>
          </a:xfrm>
          <a:prstGeom prst="rect">
            <a:avLst/>
          </a:prstGeom>
        </p:spPr>
      </p:pic>
      <p:pic>
        <p:nvPicPr>
          <p:cNvPr id="7170" name="Picture 2" descr="Photo of Mary Goldman - smiling woman in front of blue flowers">
            <a:extLst>
              <a:ext uri="{FF2B5EF4-FFF2-40B4-BE49-F238E27FC236}">
                <a16:creationId xmlns:a16="http://schemas.microsoft.com/office/drawing/2014/main" id="{4E4FE0F0-40E5-6A90-8140-CF45392806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28709" y="3942532"/>
            <a:ext cx="1043291" cy="1043291"/>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Photo of Nils Gehlenborg - smiling man in glasses">
            <a:extLst>
              <a:ext uri="{FF2B5EF4-FFF2-40B4-BE49-F238E27FC236}">
                <a16:creationId xmlns:a16="http://schemas.microsoft.com/office/drawing/2014/main" id="{C7C20176-7B6D-EC0E-372E-624E40AE34D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9718" b="9718"/>
          <a:stretch/>
        </p:blipFill>
        <p:spPr bwMode="auto">
          <a:xfrm>
            <a:off x="4687676" y="3942532"/>
            <a:ext cx="725202" cy="1043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723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610375F2-4EA3-8AD9-CF9F-54542FFEBC8C}"/>
              </a:ext>
            </a:extLst>
          </p:cNvPr>
          <p:cNvSpPr>
            <a:spLocks noGrp="1"/>
          </p:cNvSpPr>
          <p:nvPr>
            <p:ph type="title" idx="4294967295"/>
          </p:nvPr>
        </p:nvSpPr>
        <p:spPr>
          <a:xfrm>
            <a:off x="217713" y="157843"/>
            <a:ext cx="6134986" cy="433657"/>
          </a:xfrm>
        </p:spPr>
        <p:txBody>
          <a:bodyPr/>
          <a:lstStyle/>
          <a:p>
            <a:r>
              <a:rPr lang="en-US" sz="3600" dirty="0">
                <a:solidFill>
                  <a:schemeClr val="bg1"/>
                </a:solidFill>
              </a:rPr>
              <a:t>2020 </a:t>
            </a:r>
            <a:r>
              <a:rPr lang="en-US" sz="3600" dirty="0" err="1">
                <a:solidFill>
                  <a:schemeClr val="bg1"/>
                </a:solidFill>
              </a:rPr>
              <a:t>Dataviz+cancer</a:t>
            </a:r>
            <a:r>
              <a:rPr lang="en-US" sz="3600" dirty="0">
                <a:solidFill>
                  <a:schemeClr val="bg1"/>
                </a:solidFill>
              </a:rPr>
              <a:t> microlabs</a:t>
            </a:r>
          </a:p>
        </p:txBody>
      </p:sp>
      <p:pic>
        <p:nvPicPr>
          <p:cNvPr id="8" name="Picture 7" descr="Title: 2020 micro lab series &#10;DataViz plus cancer logo (same as last slide)&#10;Bullets listed are: &#10;90-minute Microlabs; &#10;Each an inspiring conversation between thought leaders from Cancer Moonshot and Creative Visualization fields; &#10;Public audience “handshakes” across fields&#10;https://apply.hub.ki/cancerplusviz/ &#10;&#10;Image of 10 micro lab speakers">
            <a:extLst>
              <a:ext uri="{FF2B5EF4-FFF2-40B4-BE49-F238E27FC236}">
                <a16:creationId xmlns:a16="http://schemas.microsoft.com/office/drawing/2014/main" id="{847642C8-8047-2747-5193-56B79E5F044F}"/>
              </a:ext>
            </a:extLst>
          </p:cNvPr>
          <p:cNvPicPr>
            <a:picLocks noChangeAspect="1"/>
          </p:cNvPicPr>
          <p:nvPr/>
        </p:nvPicPr>
        <p:blipFill rotWithShape="1">
          <a:blip r:embed="rId3"/>
          <a:srcRect b="9975"/>
          <a:stretch/>
        </p:blipFill>
        <p:spPr>
          <a:xfrm>
            <a:off x="217713" y="157843"/>
            <a:ext cx="8686800" cy="4887686"/>
          </a:xfrm>
          <a:prstGeom prst="rect">
            <a:avLst/>
          </a:prstGeom>
        </p:spPr>
      </p:pic>
    </p:spTree>
    <p:extLst>
      <p:ext uri="{BB962C8B-B14F-4D97-AF65-F5344CB8AC3E}">
        <p14:creationId xmlns:p14="http://schemas.microsoft.com/office/powerpoint/2010/main" val="9327327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4" name="Title 3">
            <a:extLst>
              <a:ext uri="{FF2B5EF4-FFF2-40B4-BE49-F238E27FC236}">
                <a16:creationId xmlns:a16="http://schemas.microsoft.com/office/drawing/2014/main" id="{50FEE7C2-E27C-EAF9-D90F-E903FD5B91C8}"/>
              </a:ext>
            </a:extLst>
          </p:cNvPr>
          <p:cNvSpPr>
            <a:spLocks noGrp="1"/>
          </p:cNvSpPr>
          <p:nvPr>
            <p:ph type="title"/>
          </p:nvPr>
        </p:nvSpPr>
        <p:spPr>
          <a:xfrm>
            <a:off x="457200" y="1606603"/>
            <a:ext cx="8229600" cy="1738939"/>
          </a:xfrm>
        </p:spPr>
        <p:txBody>
          <a:bodyPr/>
          <a:lstStyle/>
          <a:p>
            <a:pPr marL="342900" marR="0" lvl="0" indent="-342900" defTabSz="914400" rtl="0" eaLnBrk="1" fontAlgn="auto" latinLnBrk="0" hangingPunct="1">
              <a:lnSpc>
                <a:spcPct val="100000"/>
              </a:lnSpc>
              <a:spcBef>
                <a:spcPts val="0"/>
              </a:spcBef>
              <a:spcAft>
                <a:spcPts val="0"/>
              </a:spcAft>
              <a:tabLst/>
              <a:defRPr/>
            </a:pPr>
            <a:r>
              <a:rPr kumimoji="0" lang="en-US" sz="4000" i="0" u="none" strike="noStrike" kern="0" cap="none" spc="0" normalizeH="0" baseline="0" noProof="0" dirty="0">
                <a:ln>
                  <a:noFill/>
                </a:ln>
                <a:solidFill>
                  <a:srgbClr val="205867"/>
                </a:solidFill>
                <a:effectLst/>
                <a:uLnTx/>
                <a:uFillTx/>
                <a:latin typeface="Arial"/>
                <a:cs typeface="Arial"/>
                <a:sym typeface="Arial"/>
              </a:rPr>
              <a:t>Mary Goldman</a:t>
            </a:r>
            <a:br>
              <a:rPr kumimoji="0" lang="en-US" sz="2400" b="0" i="0" u="none" strike="noStrike" kern="0" cap="none" spc="0" normalizeH="0" baseline="0" noProof="0" dirty="0">
                <a:ln>
                  <a:noFill/>
                </a:ln>
                <a:solidFill>
                  <a:srgbClr val="205867"/>
                </a:solidFill>
                <a:effectLst/>
                <a:uLnTx/>
                <a:uFillTx/>
                <a:latin typeface="Arial"/>
                <a:cs typeface="Arial"/>
                <a:sym typeface="Arial"/>
              </a:rPr>
            </a:br>
            <a:r>
              <a:rPr kumimoji="0" lang="en-US" sz="2400" b="0" i="0" u="none" strike="noStrike" kern="0" cap="none" spc="0" normalizeH="0" baseline="0" noProof="0" dirty="0">
                <a:ln>
                  <a:noFill/>
                </a:ln>
                <a:solidFill>
                  <a:srgbClr val="7F7F7F"/>
                </a:solidFill>
                <a:effectLst/>
                <a:uLnTx/>
                <a:uFillTx/>
                <a:latin typeface="Arial"/>
                <a:cs typeface="Arial"/>
                <a:sym typeface="Arial"/>
              </a:rPr>
              <a:t>University of California Santa Cruz Genomics Institute</a:t>
            </a:r>
            <a:endParaRPr lang="en-US" sz="2400" dirty="0"/>
          </a:p>
        </p:txBody>
      </p:sp>
      <p:sp>
        <p:nvSpPr>
          <p:cNvPr id="3" name="Slide Number Placeholder 1">
            <a:extLst>
              <a:ext uri="{FF2B5EF4-FFF2-40B4-BE49-F238E27FC236}">
                <a16:creationId xmlns:a16="http://schemas.microsoft.com/office/drawing/2014/main" id="{414A56EF-BB80-EA7C-D86B-EF614AC9E0E5}"/>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8</a:t>
            </a:fld>
            <a:endParaRPr lang="e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9"/>
          <p:cNvSpPr txBox="1">
            <a:spLocks noGrp="1"/>
          </p:cNvSpPr>
          <p:nvPr>
            <p:ph type="title"/>
          </p:nvPr>
        </p:nvSpPr>
        <p:spPr>
          <a:xfrm>
            <a:off x="722325" y="3305175"/>
            <a:ext cx="7772400" cy="14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Working in a research environment</a:t>
            </a:r>
            <a:endParaRPr dirty="0"/>
          </a:p>
          <a:p>
            <a:pPr marL="0" lvl="0" indent="0" algn="l" rtl="0">
              <a:spcBef>
                <a:spcPts val="0"/>
              </a:spcBef>
              <a:spcAft>
                <a:spcPts val="0"/>
              </a:spcAft>
              <a:buNone/>
            </a:pPr>
            <a:r>
              <a:rPr lang="en" sz="3000" i="1" dirty="0"/>
              <a:t>UCSC Xena</a:t>
            </a:r>
            <a:endParaRPr sz="3000" i="1" dirty="0"/>
          </a:p>
        </p:txBody>
      </p:sp>
      <p:sp>
        <p:nvSpPr>
          <p:cNvPr id="3" name="Slide Number Placeholder 1">
            <a:extLst>
              <a:ext uri="{FF2B5EF4-FFF2-40B4-BE49-F238E27FC236}">
                <a16:creationId xmlns:a16="http://schemas.microsoft.com/office/drawing/2014/main" id="{CF78CBD5-E39F-5FAB-2C37-2E592D260922}"/>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9</a:t>
            </a:fld>
            <a:endParaRPr lang="en"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2443</TotalTime>
  <Words>1883</Words>
  <Application>Microsoft Office PowerPoint</Application>
  <PresentationFormat>On-screen Show (16:9)</PresentationFormat>
  <Paragraphs>237</Paragraphs>
  <Slides>38</Slides>
  <Notes>38</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38</vt:i4>
      </vt:variant>
    </vt:vector>
  </HeadingPairs>
  <TitlesOfParts>
    <vt:vector size="46" baseType="lpstr">
      <vt:lpstr>Arial</vt:lpstr>
      <vt:lpstr>Proxima Nova</vt:lpstr>
      <vt:lpstr>Raleway</vt:lpstr>
      <vt:lpstr>Source Sans Pro</vt:lpstr>
      <vt:lpstr>Calibri</vt:lpstr>
      <vt:lpstr>Simple Light</vt:lpstr>
      <vt:lpstr>Office Theme</vt:lpstr>
      <vt:lpstr>Plum</vt:lpstr>
      <vt:lpstr>Incorporating user experience practices into data-driven development of a biomedical software tool</vt:lpstr>
      <vt:lpstr>NCI Research</vt:lpstr>
      <vt:lpstr>Methods &amp; Software Tools for…</vt:lpstr>
      <vt:lpstr>UX workshop</vt:lpstr>
      <vt:lpstr>NCI Informatics Tools for Cancer Research</vt:lpstr>
      <vt:lpstr>PSB workshop</vt:lpstr>
      <vt:lpstr>2020 Dataviz+cancer microlabs</vt:lpstr>
      <vt:lpstr>Mary Goldman University of California Santa Cruz Genomics Institute</vt:lpstr>
      <vt:lpstr>Working in a research environment UCSC Xena</vt:lpstr>
      <vt:lpstr>UCSC Xena is a web-based visualization and analysis tool for large-scale cancer genomics data</vt:lpstr>
      <vt:lpstr>UCSC Xena Usage August 2022</vt:lpstr>
      <vt:lpstr>UCSC Xena Usage August 2022 (cont’d)</vt:lpstr>
      <vt:lpstr>Core team for UCSC Xena</vt:lpstr>
      <vt:lpstr>Research is fast-paced</vt:lpstr>
      <vt:lpstr>So why do UX in a research environment?</vt:lpstr>
      <vt:lpstr>UX is worth the effort</vt:lpstr>
      <vt:lpstr>The community agrees …</vt:lpstr>
      <vt:lpstr>UX in a research environment: Power of prototyping</vt:lpstr>
      <vt:lpstr>Research data is complex</vt:lpstr>
      <vt:lpstr>Visualizing complex data</vt:lpstr>
      <vt:lpstr>How to talk to your users</vt:lpstr>
      <vt:lpstr>Next step: prototype</vt:lpstr>
      <vt:lpstr>How to create prototypes</vt:lpstr>
      <vt:lpstr>But I'm not an artist!</vt:lpstr>
      <vt:lpstr>Example from Xena: Chart View</vt:lpstr>
      <vt:lpstr>Build prototypes cheaply</vt:lpstr>
      <vt:lpstr>User interviews</vt:lpstr>
      <vt:lpstr>Results of user interviews</vt:lpstr>
      <vt:lpstr>Wizard Prototype Advantages</vt:lpstr>
      <vt:lpstr>Conclusions: prototyping</vt:lpstr>
      <vt:lpstr>UX in a research environment: Heuristic evaluation</vt:lpstr>
      <vt:lpstr>What is heuristic evaluation</vt:lpstr>
      <vt:lpstr>Ten 'Best Practices' Criteria</vt:lpstr>
      <vt:lpstr>Old site for SARS-CoV-2 analysis tool UShER</vt:lpstr>
      <vt:lpstr>New site for SARS-CoV-2 analysis tool UShER</vt:lpstr>
      <vt:lpstr>Conclusions: heuristic evaluation</vt:lpstr>
      <vt:lpstr>Conclusions: UX in a research environment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Incorporating user experience practices into  data-driven development of a biomedical software tool</dc:title>
  <dc:creator>LauraJChidlow</dc:creator>
  <cp:lastModifiedBy>LauraJChidlow</cp:lastModifiedBy>
  <cp:revision>27</cp:revision>
  <dcterms:modified xsi:type="dcterms:W3CDTF">2023-05-02T18:25:56Z</dcterms:modified>
</cp:coreProperties>
</file>